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8" r:id="rId2"/>
    <p:sldMasterId id="2147483700" r:id="rId3"/>
    <p:sldMasterId id="2147483958" r:id="rId4"/>
    <p:sldMasterId id="2147483972" r:id="rId5"/>
  </p:sldMasterIdLst>
  <p:notesMasterIdLst>
    <p:notesMasterId r:id="rId14"/>
  </p:notesMasterIdLst>
  <p:sldIdLst>
    <p:sldId id="764" r:id="rId6"/>
    <p:sldId id="836" r:id="rId7"/>
    <p:sldId id="833" r:id="rId8"/>
    <p:sldId id="835" r:id="rId9"/>
    <p:sldId id="817" r:id="rId10"/>
    <p:sldId id="839" r:id="rId11"/>
    <p:sldId id="837" r:id="rId12"/>
    <p:sldId id="83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394"/>
    <a:srgbClr val="1D4695"/>
    <a:srgbClr val="F9B21C"/>
    <a:srgbClr val="005150"/>
    <a:srgbClr val="009CDB"/>
    <a:srgbClr val="009EDC"/>
    <a:srgbClr val="D7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911CD-1659-4203-9180-6EAC796857B5}" v="3" dt="2023-03-29T16:00:32.5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30"/>
  </p:normalViewPr>
  <p:slideViewPr>
    <p:cSldViewPr snapToGrid="0">
      <p:cViewPr varScale="1">
        <p:scale>
          <a:sx n="138" d="100"/>
          <a:sy n="138" d="100"/>
        </p:scale>
        <p:origin x="1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w O'Brien" userId="a97b5871a020a990" providerId="LiveId" clId="{4EC911CD-1659-4203-9180-6EAC796857B5}"/>
    <pc:docChg chg="undo custSel modSld">
      <pc:chgData name="Mathew O'Brien" userId="a97b5871a020a990" providerId="LiveId" clId="{4EC911CD-1659-4203-9180-6EAC796857B5}" dt="2023-03-29T16:01:57.477" v="37" actId="207"/>
      <pc:docMkLst>
        <pc:docMk/>
      </pc:docMkLst>
      <pc:sldChg chg="addSp delSp modSp mod">
        <pc:chgData name="Mathew O'Brien" userId="a97b5871a020a990" providerId="LiveId" clId="{4EC911CD-1659-4203-9180-6EAC796857B5}" dt="2023-03-29T16:01:57.477" v="37" actId="207"/>
        <pc:sldMkLst>
          <pc:docMk/>
          <pc:sldMk cId="1052246376" sldId="836"/>
        </pc:sldMkLst>
        <pc:spChg chg="mod">
          <ac:chgData name="Mathew O'Brien" userId="a97b5871a020a990" providerId="LiveId" clId="{4EC911CD-1659-4203-9180-6EAC796857B5}" dt="2023-03-29T16:00:33.996" v="16" actId="207"/>
          <ac:spMkLst>
            <pc:docMk/>
            <pc:sldMk cId="1052246376" sldId="836"/>
            <ac:spMk id="6" creationId="{9FD77D77-1385-1643-A364-1122E080CC11}"/>
          </ac:spMkLst>
        </pc:spChg>
        <pc:spChg chg="mod">
          <ac:chgData name="Mathew O'Brien" userId="a97b5871a020a990" providerId="LiveId" clId="{4EC911CD-1659-4203-9180-6EAC796857B5}" dt="2023-03-29T16:00:33.694" v="15" actId="207"/>
          <ac:spMkLst>
            <pc:docMk/>
            <pc:sldMk cId="1052246376" sldId="836"/>
            <ac:spMk id="47" creationId="{EAE5ADE6-2367-C84E-B0CD-318FC2FB2AD8}"/>
          </ac:spMkLst>
        </pc:spChg>
        <pc:spChg chg="mod">
          <ac:chgData name="Mathew O'Brien" userId="a97b5871a020a990" providerId="LiveId" clId="{4EC911CD-1659-4203-9180-6EAC796857B5}" dt="2023-03-29T16:00:34.591" v="17" actId="207"/>
          <ac:spMkLst>
            <pc:docMk/>
            <pc:sldMk cId="1052246376" sldId="836"/>
            <ac:spMk id="49" creationId="{BD865F15-E1B9-B242-86B8-D6169237E72E}"/>
          </ac:spMkLst>
        </pc:spChg>
        <pc:grpChg chg="add">
          <ac:chgData name="Mathew O'Brien" userId="a97b5871a020a990" providerId="LiveId" clId="{4EC911CD-1659-4203-9180-6EAC796857B5}" dt="2023-03-29T16:00:30.431" v="3" actId="21"/>
          <ac:grpSpMkLst>
            <pc:docMk/>
            <pc:sldMk cId="1052246376" sldId="836"/>
            <ac:grpSpMk id="40" creationId="{5E6731DE-A3E8-EF45-9128-73A878E3DFC5}"/>
          </ac:grpSpMkLst>
        </pc:grpChg>
        <pc:picChg chg="del mod ord">
          <ac:chgData name="Mathew O'Brien" userId="a97b5871a020a990" providerId="LiveId" clId="{4EC911CD-1659-4203-9180-6EAC796857B5}" dt="2023-03-29T16:00:31.825" v="9" actId="931"/>
          <ac:picMkLst>
            <pc:docMk/>
            <pc:sldMk cId="1052246376" sldId="836"/>
            <ac:picMk id="10" creationId="{A93FCF73-5C93-B576-1383-9547B64DE96B}"/>
          </ac:picMkLst>
        </pc:picChg>
        <pc:picChg chg="mod">
          <ac:chgData name="Mathew O'Brien" userId="a97b5871a020a990" providerId="LiveId" clId="{4EC911CD-1659-4203-9180-6EAC796857B5}" dt="2023-03-29T16:01:48.812" v="33" actId="207"/>
          <ac:picMkLst>
            <pc:docMk/>
            <pc:sldMk cId="1052246376" sldId="836"/>
            <ac:picMk id="19" creationId="{EED64C1E-0F4B-354C-BE77-89CBBFD251F7}"/>
          </ac:picMkLst>
        </pc:picChg>
        <pc:picChg chg="mod">
          <ac:chgData name="Mathew O'Brien" userId="a97b5871a020a990" providerId="LiveId" clId="{4EC911CD-1659-4203-9180-6EAC796857B5}" dt="2023-03-29T16:01:46.881" v="32" actId="207"/>
          <ac:picMkLst>
            <pc:docMk/>
            <pc:sldMk cId="1052246376" sldId="836"/>
            <ac:picMk id="21" creationId="{02451224-2C1D-9140-B806-479AFBD05A3C}"/>
          </ac:picMkLst>
        </pc:picChg>
        <pc:picChg chg="mod">
          <ac:chgData name="Mathew O'Brien" userId="a97b5871a020a990" providerId="LiveId" clId="{4EC911CD-1659-4203-9180-6EAC796857B5}" dt="2023-03-29T16:01:43.950" v="31" actId="207"/>
          <ac:picMkLst>
            <pc:docMk/>
            <pc:sldMk cId="1052246376" sldId="836"/>
            <ac:picMk id="23" creationId="{B081893A-B6FA-074F-98BD-DBC071266A9D}"/>
          </ac:picMkLst>
        </pc:picChg>
        <pc:picChg chg="mod">
          <ac:chgData name="Mathew O'Brien" userId="a97b5871a020a990" providerId="LiveId" clId="{4EC911CD-1659-4203-9180-6EAC796857B5}" dt="2023-03-29T16:00:35.397" v="19" actId="207"/>
          <ac:picMkLst>
            <pc:docMk/>
            <pc:sldMk cId="1052246376" sldId="836"/>
            <ac:picMk id="25" creationId="{85FB5134-77AD-A34F-9394-9C9C6BF554CF}"/>
          </ac:picMkLst>
        </pc:picChg>
        <pc:picChg chg="mod">
          <ac:chgData name="Mathew O'Brien" userId="a97b5871a020a990" providerId="LiveId" clId="{4EC911CD-1659-4203-9180-6EAC796857B5}" dt="2023-03-29T16:01:51.138" v="34" actId="207"/>
          <ac:picMkLst>
            <pc:docMk/>
            <pc:sldMk cId="1052246376" sldId="836"/>
            <ac:picMk id="31" creationId="{83CFAC1A-AE96-4046-93FA-D6F5DDA71D5E}"/>
          </ac:picMkLst>
        </pc:picChg>
        <pc:picChg chg="mod">
          <ac:chgData name="Mathew O'Brien" userId="a97b5871a020a990" providerId="LiveId" clId="{4EC911CD-1659-4203-9180-6EAC796857B5}" dt="2023-03-29T16:01:57.477" v="37" actId="207"/>
          <ac:picMkLst>
            <pc:docMk/>
            <pc:sldMk cId="1052246376" sldId="836"/>
            <ac:picMk id="35" creationId="{B8EA8A81-86E2-4D4C-8D42-5F7F70178F0B}"/>
          </ac:picMkLst>
        </pc:picChg>
        <pc:picChg chg="mod">
          <ac:chgData name="Mathew O'Brien" userId="a97b5871a020a990" providerId="LiveId" clId="{4EC911CD-1659-4203-9180-6EAC796857B5}" dt="2023-03-29T16:01:55.277" v="36" actId="207"/>
          <ac:picMkLst>
            <pc:docMk/>
            <pc:sldMk cId="1052246376" sldId="836"/>
            <ac:picMk id="37" creationId="{0CE2AC86-1FF6-0C41-9866-FCDB54DA9283}"/>
          </ac:picMkLst>
        </pc:picChg>
        <pc:picChg chg="mod">
          <ac:chgData name="Mathew O'Brien" userId="a97b5871a020a990" providerId="LiveId" clId="{4EC911CD-1659-4203-9180-6EAC796857B5}" dt="2023-03-29T16:01:53.146" v="35" actId="207"/>
          <ac:picMkLst>
            <pc:docMk/>
            <pc:sldMk cId="1052246376" sldId="836"/>
            <ac:picMk id="39" creationId="{2E26C987-E51C-CE41-B897-770F05B0FB0D}"/>
          </ac:picMkLst>
        </pc:picChg>
        <pc:picChg chg="mod">
          <ac:chgData name="Mathew O'Brien" userId="a97b5871a020a990" providerId="LiveId" clId="{4EC911CD-1659-4203-9180-6EAC796857B5}" dt="2023-03-29T16:00:32.844" v="12" actId="207"/>
          <ac:picMkLst>
            <pc:docMk/>
            <pc:sldMk cId="1052246376" sldId="836"/>
            <ac:picMk id="66" creationId="{28DAD47F-4324-E34F-AAA5-8E0B147405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525A-60DB-934D-9F4A-84F68DFBBA7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C9F81-F776-E74F-824B-4FF9FB4C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2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356b8852ab3d69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8" name="Google Shape;288;g6356b8852ab3d690_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sp>
        <p:nvSpPr>
          <p:cNvPr id="289" name="Google Shape;289;g6356b8852ab3d690_0:notes"/>
          <p:cNvSpPr txBox="1">
            <a:spLocks noGrp="1"/>
          </p:cNvSpPr>
          <p:nvPr>
            <p:ph type="sldNum" idx="12"/>
          </p:nvPr>
        </p:nvSpPr>
        <p:spPr>
          <a:xfrm>
            <a:off x="3884026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06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3FE85-6260-B143-B499-BB15B5910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8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989F7-829A-9C44-8352-6A45D5C8A6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3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989F7-829A-9C44-8352-6A45D5C8A6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7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N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E4E8-1DF5-C846-A711-8E6046219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056" y="273844"/>
            <a:ext cx="8307888" cy="39820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Slide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44EA-D19E-0040-90C7-A3B57456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56" y="841723"/>
            <a:ext cx="830788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04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8E20-56FA-5940-9D89-9E8268A6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486B4-935F-F840-ADEB-B6D3BDFBF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72C60-DF48-D34D-8970-54C5EC095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40D95-FF6F-5648-937E-29BF92A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03FF6-7A7E-5845-8D10-6D5F1EB1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4AA87-8A54-9446-A940-D8421A29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E440-B77F-FC4C-A338-A3185968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77FC1-0B00-D643-81CB-80E394367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F1F58-0981-BE42-A156-5E58CB3B6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441B1-EA5A-0F4A-BA09-2891991CB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237FAD-5306-6249-B493-7AB8493B2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4C4B4-58AA-4144-BB11-EFBD1671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FC896-7CCD-DC4A-8020-9CF3A7E3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EEBD7-B0D6-DC45-8A87-09F91E17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0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0829-AC06-9E45-A23E-CFFF839B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F7565-9909-3544-BD02-D135C804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B01AD-0D3B-6F46-9AB2-59A25586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D6324-B8B8-CF45-AF2F-AFA3D2CF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83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31EF8-831A-9843-AA69-654C2CBC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F163D-B0EA-A644-9DB7-CD9012F7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425EF-4337-0142-9EA1-F49A5C21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0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3681-9432-C64E-87A2-ADAF2174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93DC-534E-F04F-B1CC-AD6F2C21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AF125-23A3-6F46-ABBA-36B7E3A31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2C671-05DF-4C4F-999B-FABFD219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49391-4A8A-4C4D-81A7-7023AA2B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0FBCD-2588-B444-965C-78D27AE6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6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B822-1A89-0B45-AB48-78542A7B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723E8D-C2DD-884C-ACF3-45672F753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56715-9515-844A-9E56-D45835A62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6B551-0BA1-D546-9D10-8AB44D0BD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919B0-E31F-5E41-AD67-26454F36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2C43-CF9A-C24D-A785-446F2AE0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CFA0-6223-7C4E-AEB4-A1B74AED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95F8C-74EE-524C-8245-6126ADCD4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8C2D1-7962-364A-B463-D30BB138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4644-08A1-D046-AF28-EEFF1DC6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3287A-9668-7B41-9A8C-B56218BB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7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5C3F0-CEC8-734D-B08F-0CA819156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AEC05-2D87-534C-8AC1-E578EB7C0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60FED-4CAC-3241-99EB-C29391AA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E0EC9-B431-C84F-BC8E-413B4F70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9A022-9C0B-1F48-A710-9A4772EB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4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1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426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5639" y="2424658"/>
            <a:ext cx="3552722" cy="276422"/>
          </a:xfrm>
        </p:spPr>
        <p:txBody>
          <a:bodyPr lIns="0" tIns="0" rIns="0" bIns="0"/>
          <a:lstStyle>
            <a:lvl1pPr>
              <a:defRPr sz="1796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50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E4E8-1DF5-C846-A711-8E6046219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056" y="273844"/>
            <a:ext cx="8307888" cy="39820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66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5639" y="2424658"/>
            <a:ext cx="3552722" cy="276422"/>
          </a:xfrm>
        </p:spPr>
        <p:txBody>
          <a:bodyPr lIns="0" tIns="0" rIns="0" bIns="0"/>
          <a:lstStyle>
            <a:lvl1pPr>
              <a:defRPr sz="1796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80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9143999" cy="5143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5639" y="2424658"/>
            <a:ext cx="3552722" cy="276422"/>
          </a:xfrm>
        </p:spPr>
        <p:txBody>
          <a:bodyPr lIns="0" tIns="0" rIns="0" bIns="0"/>
          <a:lstStyle>
            <a:lvl1pPr>
              <a:defRPr sz="1796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353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374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7669"/>
            <a:ext cx="7886700" cy="345281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039FD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1BED08C-9974-924C-8757-B30491DD2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88770"/>
            <a:ext cx="20574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V1.2 - </a:t>
            </a:r>
            <a:fld id="{4DE4B28E-22B5-6E48-A843-216DE3BE1C92}" type="datetime1">
              <a:rPr lang="en-US" smtClean="0"/>
              <a:pPr/>
              <a:t>3/29/2023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98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N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E4E8-1DF5-C846-A711-8E6046219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057" y="273846"/>
            <a:ext cx="8307888" cy="607859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9960" y="2424659"/>
            <a:ext cx="2704080" cy="276358"/>
          </a:xfrm>
        </p:spPr>
        <p:txBody>
          <a:bodyPr lIns="0" tIns="0" rIns="0" bIns="0"/>
          <a:lstStyle>
            <a:lvl1pPr>
              <a:defRPr sz="1796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774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20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E11E-B410-024E-A80B-BAD7F6E20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39976"/>
            <a:ext cx="6858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FFA4B-128F-C64A-BFE8-C233465E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6" indent="0" algn="ctr">
              <a:buNone/>
              <a:defRPr sz="1500"/>
            </a:lvl2pPr>
            <a:lvl3pPr marL="685751" indent="0" algn="ctr">
              <a:buNone/>
              <a:defRPr sz="1350"/>
            </a:lvl3pPr>
            <a:lvl4pPr marL="1028627" indent="0" algn="ctr">
              <a:buNone/>
              <a:defRPr sz="1200"/>
            </a:lvl4pPr>
            <a:lvl5pPr marL="1371502" indent="0" algn="ctr">
              <a:buNone/>
              <a:defRPr sz="1200"/>
            </a:lvl5pPr>
            <a:lvl6pPr marL="1714378" indent="0" algn="ctr">
              <a:buNone/>
              <a:defRPr sz="1200"/>
            </a:lvl6pPr>
            <a:lvl7pPr marL="2057253" indent="0" algn="ctr">
              <a:buNone/>
              <a:defRPr sz="1200"/>
            </a:lvl7pPr>
            <a:lvl8pPr marL="2400129" indent="0" algn="ctr">
              <a:buNone/>
              <a:defRPr sz="1200"/>
            </a:lvl8pPr>
            <a:lvl9pPr marL="274300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4B63F-576D-4144-B808-15C96B26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83457"/>
            <a:ext cx="2103120" cy="125979"/>
          </a:xfrm>
        </p:spPr>
        <p:txBody>
          <a:bodyPr/>
          <a:lstStyle/>
          <a:p>
            <a:fld id="{95B0179F-1B4D-1646-8B19-0949A9630DE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AEF03-33BE-F24B-A324-AFFE31DD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4783457"/>
            <a:ext cx="2926080" cy="12597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F8A1E-17E6-2A41-93D6-B763B36E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4783457"/>
            <a:ext cx="2103120" cy="125979"/>
          </a:xfrm>
        </p:spPr>
        <p:txBody>
          <a:bodyPr/>
          <a:lstStyle/>
          <a:p>
            <a:fld id="{42F01191-A7B5-DF4E-B505-7A27559C2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8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6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8781" y="1269704"/>
            <a:ext cx="2046439" cy="199414"/>
          </a:xfrm>
        </p:spPr>
        <p:txBody>
          <a:bodyPr lIns="0" tIns="0" rIns="0" bIns="0"/>
          <a:lstStyle>
            <a:lvl1pPr>
              <a:defRPr sz="1296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82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E4E8-1DF5-C846-A711-8E6046219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056" y="273844"/>
            <a:ext cx="8307888" cy="32740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Slide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44EA-D19E-0040-90C7-A3B57456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56" y="1095375"/>
            <a:ext cx="830788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E32705-4A8C-124E-B075-8F84A50E08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056" y="601249"/>
            <a:ext cx="8307888" cy="248303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54683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51CE81C-6F35-1F4F-89A7-DAAFA2D668B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141619" cy="5143500"/>
          </a:xfrm>
          <a:custGeom>
            <a:avLst/>
            <a:gdLst>
              <a:gd name="T0" fmla="*/ 0 w 20104100"/>
              <a:gd name="T1" fmla="*/ 0 h 435609"/>
              <a:gd name="T2" fmla="*/ 20104100 w 20104100"/>
              <a:gd name="T3" fmla="*/ 435609 h 435609"/>
            </a:gdLst>
            <a:ahLst/>
            <a:cxnLst/>
            <a:rect l="T0" t="T1" r="T2" b="T3"/>
            <a:pathLst>
              <a:path w="20104100" h="435609">
                <a:moveTo>
                  <a:pt x="0" y="435588"/>
                </a:moveTo>
                <a:lnTo>
                  <a:pt x="20104099" y="435588"/>
                </a:lnTo>
                <a:lnTo>
                  <a:pt x="20104099" y="0"/>
                </a:lnTo>
                <a:lnTo>
                  <a:pt x="0" y="0"/>
                </a:lnTo>
                <a:lnTo>
                  <a:pt x="0" y="435588"/>
                </a:lnTo>
                <a:close/>
              </a:path>
            </a:pathLst>
          </a:custGeom>
          <a:gradFill rotWithShape="0">
            <a:gsLst>
              <a:gs pos="0">
                <a:srgbClr val="346AA1"/>
              </a:gs>
              <a:gs pos="100000">
                <a:srgbClr val="2BACE1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C6D7D-B1E8-5843-BA52-062262A84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81727"/>
            <a:ext cx="6858000" cy="9931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0C1AB-DE24-5C48-AED8-D5DA5F139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043912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2D489E3-7C46-3F43-B143-ECEE28AB8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48" y="3796941"/>
            <a:ext cx="1600904" cy="4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04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8781" y="1269704"/>
            <a:ext cx="2046439" cy="199430"/>
          </a:xfrm>
        </p:spPr>
        <p:txBody>
          <a:bodyPr lIns="0" tIns="0" rIns="0" bIns="0"/>
          <a:lstStyle>
            <a:lvl1pPr>
              <a:defRPr sz="1296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54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380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95A8-A7D0-9B4A-9602-4402C742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F8EB2-FBCD-5649-9FC6-B5F3EC80C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FE909-966D-914A-AE0F-6278ACA3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6D92-1047-534E-BFDF-F014BC00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4D0CD-3C1B-E743-B43E-E78BAB33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C4DC-E499-FA40-88F3-5FD8B416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86A79-D87B-FC4D-8D96-3E71617AF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AB853-3647-3743-A6C7-41608CFF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E365E-9D6C-9E43-AA1A-F318AA21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5F2CA-5ADA-A441-A5F3-FDCFD967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7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5926-8877-CE47-BBCF-C1858DB3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E61C0-6AF2-5345-98F1-F590F80C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9959-58DF-8F4E-90C7-AD98EE70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139C4-CBBD-6146-BEAE-790D2434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C46E1-2EE7-1F40-A328-BA3B084C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D0215-46C1-E04A-B7BE-A2198210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98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Slide Title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3FB70-6599-B647-9FF8-FC6D2CAE7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95375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E13052C-588F-7B4B-A6CE-08B1B1F9A302}"/>
              </a:ext>
            </a:extLst>
          </p:cNvPr>
          <p:cNvSpPr txBox="1">
            <a:spLocks/>
          </p:cNvSpPr>
          <p:nvPr userDrawn="1"/>
        </p:nvSpPr>
        <p:spPr>
          <a:xfrm>
            <a:off x="8382615" y="4844689"/>
            <a:ext cx="356695" cy="1825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3E7650E-84AE-4BE6-AE56-36FB5915B6C2}" type="slidenum">
              <a:rPr lang="en-US" sz="675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67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42AA0101-8D9E-1643-B17A-3E8A58810600}"/>
              </a:ext>
            </a:extLst>
          </p:cNvPr>
          <p:cNvSpPr txBox="1">
            <a:spLocks/>
          </p:cNvSpPr>
          <p:nvPr userDrawn="1"/>
        </p:nvSpPr>
        <p:spPr>
          <a:xfrm>
            <a:off x="679335" y="4844689"/>
            <a:ext cx="7530007" cy="18250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">
                <a:solidFill>
                  <a:schemeClr val="bg1">
                    <a:lumMod val="65000"/>
                  </a:schemeClr>
                </a:solidFill>
              </a:rPr>
              <a:t>© ACTV8 Inc. 2020 All Rights Reserved – Proprietary and Confidential Information </a:t>
            </a:r>
          </a:p>
        </p:txBody>
      </p:sp>
    </p:spTree>
    <p:extLst>
      <p:ext uri="{BB962C8B-B14F-4D97-AF65-F5344CB8AC3E}">
        <p14:creationId xmlns:p14="http://schemas.microsoft.com/office/powerpoint/2010/main" val="416331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2" r:id="rId5"/>
    <p:sldLayoutId id="214748368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DF5EE3-785F-7A4C-ABFD-78A6CD5F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AE2C4-FF79-9745-A5D9-7F8F4D9F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192D-FFDA-924A-8D24-519BA8203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AACE3-2E33-5341-B396-7FDED66F65D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210B9-6A74-2642-BC46-1C1D46A6F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6F22-C853-6D4F-8AB7-3B0C0A8A2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F05E4-701F-F943-A375-174EDC75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5639" y="2424659"/>
            <a:ext cx="3552722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6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56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7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9960" y="2424659"/>
            <a:ext cx="2704080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12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6" r:id="rId2"/>
    <p:sldLayoutId id="2147483964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8781" y="1269704"/>
            <a:ext cx="2046439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85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11" Type="http://schemas.openxmlformats.org/officeDocument/2006/relationships/image" Target="../media/image39.jpeg"/><Relationship Id="rId5" Type="http://schemas.openxmlformats.org/officeDocument/2006/relationships/image" Target="../media/image35.svg"/><Relationship Id="rId10" Type="http://schemas.openxmlformats.org/officeDocument/2006/relationships/image" Target="../media/image38.jpe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C1954F6-4898-534F-B96E-87F4EBF40808}"/>
              </a:ext>
            </a:extLst>
          </p:cNvPr>
          <p:cNvSpPr/>
          <p:nvPr/>
        </p:nvSpPr>
        <p:spPr>
          <a:xfrm>
            <a:off x="322" y="181"/>
            <a:ext cx="9143358" cy="5143139"/>
          </a:xfrm>
          <a:prstGeom prst="rect">
            <a:avLst/>
          </a:prstGeom>
          <a:blipFill>
            <a:blip r:embed="rId2" cstate="print">
              <a:alphaModFix amt="8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768">
              <a:defRPr/>
            </a:pPr>
            <a:endParaRPr sz="819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7DF638-4DF2-6E4A-AD3D-BD4057034410}"/>
              </a:ext>
            </a:extLst>
          </p:cNvPr>
          <p:cNvCxnSpPr>
            <a:cxnSpLocks/>
          </p:cNvCxnSpPr>
          <p:nvPr/>
        </p:nvCxnSpPr>
        <p:spPr>
          <a:xfrm>
            <a:off x="4572000" y="515309"/>
            <a:ext cx="0" cy="40865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FD05E63-FF49-E844-8D70-DA2B36CA1FBB}"/>
              </a:ext>
            </a:extLst>
          </p:cNvPr>
          <p:cNvSpPr txBox="1"/>
          <p:nvPr/>
        </p:nvSpPr>
        <p:spPr>
          <a:xfrm>
            <a:off x="583862" y="2731958"/>
            <a:ext cx="3404597" cy="403822"/>
          </a:xfrm>
          <a:prstGeom prst="rect">
            <a:avLst/>
          </a:prstGeom>
          <a:noFill/>
        </p:spPr>
        <p:txBody>
          <a:bodyPr wrap="square" lIns="68575" tIns="34287" rIns="68575" bIns="34287" rtlCol="0" anchor="t">
            <a:spAutoFit/>
          </a:bodyPr>
          <a:lstStyle/>
          <a:p>
            <a:pPr algn="ctr" defTabSz="685768">
              <a:defRPr/>
            </a:pPr>
            <a:r>
              <a:rPr lang="en-US" sz="1087">
                <a:solidFill>
                  <a:schemeClr val="bg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ACTV8me’s engagement and attribution platform connects marketing to transactions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5E4B867-7428-4B39-7D53-D8D38F3F8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3" y="1807109"/>
            <a:ext cx="3565716" cy="838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78D5E1-73D6-AE8B-A7B6-D418FC097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351" y="1223182"/>
            <a:ext cx="2819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2">
            <a:extLst>
              <a:ext uri="{FF2B5EF4-FFF2-40B4-BE49-F238E27FC236}">
                <a16:creationId xmlns:a16="http://schemas.microsoft.com/office/drawing/2014/main" id="{EAE5ADE6-2367-C84E-B0CD-318FC2FB2AD8}"/>
              </a:ext>
            </a:extLst>
          </p:cNvPr>
          <p:cNvSpPr>
            <a:spLocks/>
          </p:cNvSpPr>
          <p:nvPr/>
        </p:nvSpPr>
        <p:spPr>
          <a:xfrm>
            <a:off x="321" y="2231"/>
            <a:ext cx="9142716" cy="5142778"/>
          </a:xfrm>
          <a:prstGeom prst="rect">
            <a:avLst/>
          </a:prstGeom>
          <a:blipFill>
            <a:blip r:embed="rId3" cstate="print">
              <a:alphaModFix amt="85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819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77D77-1385-1643-A364-1122E080CC11}"/>
              </a:ext>
            </a:extLst>
          </p:cNvPr>
          <p:cNvSpPr txBox="1"/>
          <p:nvPr/>
        </p:nvSpPr>
        <p:spPr>
          <a:xfrm>
            <a:off x="373866" y="386763"/>
            <a:ext cx="2271984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white"/>
                </a:solidFill>
                <a:latin typeface="Avenir Next Demi Bold" panose="020B0503020202020204" pitchFamily="34" charset="0"/>
              </a:rPr>
              <a:t>Generic QR Code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865F15-E1B9-B242-86B8-D6169237E72E}"/>
              </a:ext>
            </a:extLst>
          </p:cNvPr>
          <p:cNvSpPr txBox="1"/>
          <p:nvPr/>
        </p:nvSpPr>
        <p:spPr>
          <a:xfrm>
            <a:off x="4428215" y="386764"/>
            <a:ext cx="3241848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white"/>
                </a:solidFill>
                <a:latin typeface="Avenir Next Demi Bold" panose="020B0503020202020204" pitchFamily="34" charset="0"/>
              </a:rPr>
              <a:t> Sequential QR Code™ (SQR Code™)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E1F453-5D0A-FC4A-8443-881F29C45159}"/>
              </a:ext>
            </a:extLst>
          </p:cNvPr>
          <p:cNvGrpSpPr/>
          <p:nvPr/>
        </p:nvGrpSpPr>
        <p:grpSpPr>
          <a:xfrm>
            <a:off x="1121543" y="2182324"/>
            <a:ext cx="1530454" cy="681472"/>
            <a:chOff x="3479044" y="488582"/>
            <a:chExt cx="1845441" cy="821728"/>
          </a:xfrm>
        </p:grpSpPr>
        <p:sp>
          <p:nvSpPr>
            <p:cNvPr id="59" name="object 56">
              <a:extLst>
                <a:ext uri="{FF2B5EF4-FFF2-40B4-BE49-F238E27FC236}">
                  <a16:creationId xmlns:a16="http://schemas.microsoft.com/office/drawing/2014/main" id="{38E679A9-5AB5-9046-81D9-82EF937F5D61}"/>
                </a:ext>
              </a:extLst>
            </p:cNvPr>
            <p:cNvSpPr/>
            <p:nvPr/>
          </p:nvSpPr>
          <p:spPr>
            <a:xfrm>
              <a:off x="4489714" y="488582"/>
              <a:ext cx="834771" cy="821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909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A6F85DB-D6EE-EC41-9B92-6D034BDAF046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44" y="899446"/>
              <a:ext cx="862692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FF18413-FC0F-2645-A3B0-FC0C1F4CBD31}"/>
                </a:ext>
              </a:extLst>
            </p:cNvPr>
            <p:cNvSpPr txBox="1"/>
            <p:nvPr/>
          </p:nvSpPr>
          <p:spPr>
            <a:xfrm>
              <a:off x="4510546" y="664019"/>
              <a:ext cx="793108" cy="4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One Outcome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6731DE-A3E8-EF45-9128-73A878E3DFC5}"/>
              </a:ext>
            </a:extLst>
          </p:cNvPr>
          <p:cNvGrpSpPr/>
          <p:nvPr/>
        </p:nvGrpSpPr>
        <p:grpSpPr>
          <a:xfrm>
            <a:off x="4405957" y="1170953"/>
            <a:ext cx="3241849" cy="3241846"/>
            <a:chOff x="2957837" y="1734668"/>
            <a:chExt cx="3227461" cy="32274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3F5462-B733-CF47-B1E2-588C9E4F2C52}"/>
                </a:ext>
              </a:extLst>
            </p:cNvPr>
            <p:cNvGrpSpPr/>
            <p:nvPr/>
          </p:nvGrpSpPr>
          <p:grpSpPr>
            <a:xfrm>
              <a:off x="2957837" y="1734668"/>
              <a:ext cx="3227461" cy="3227459"/>
              <a:chOff x="3227461" y="1960656"/>
              <a:chExt cx="2688435" cy="268843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1A48F81-6D10-924D-939A-AD938F4441F6}"/>
                  </a:ext>
                </a:extLst>
              </p:cNvPr>
              <p:cNvGrpSpPr/>
              <p:nvPr/>
            </p:nvGrpSpPr>
            <p:grpSpPr>
              <a:xfrm>
                <a:off x="3227461" y="1960656"/>
                <a:ext cx="2688435" cy="2688434"/>
                <a:chOff x="2701918" y="1043845"/>
                <a:chExt cx="3487099" cy="3487099"/>
              </a:xfrm>
            </p:grpSpPr>
            <p:sp>
              <p:nvSpPr>
                <p:cNvPr id="142" name="object 23">
                  <a:extLst>
                    <a:ext uri="{FF2B5EF4-FFF2-40B4-BE49-F238E27FC236}">
                      <a16:creationId xmlns:a16="http://schemas.microsoft.com/office/drawing/2014/main" id="{5F8C0C0C-AD5A-3D4A-B823-C4D27AF4AC8E}"/>
                    </a:ext>
                  </a:extLst>
                </p:cNvPr>
                <p:cNvSpPr/>
                <p:nvPr/>
              </p:nvSpPr>
              <p:spPr>
                <a:xfrm>
                  <a:off x="4445325" y="1043845"/>
                  <a:ext cx="1232995" cy="174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554" h="2328545">
                      <a:moveTo>
                        <a:pt x="0" y="2328163"/>
                      </a:moveTo>
                      <a:lnTo>
                        <a:pt x="1646301" y="681862"/>
                      </a:lnTo>
                      <a:lnTo>
                        <a:pt x="1610560" y="646881"/>
                      </a:lnTo>
                      <a:lnTo>
                        <a:pt x="1574153" y="612744"/>
                      </a:lnTo>
                      <a:lnTo>
                        <a:pt x="1537095" y="579460"/>
                      </a:lnTo>
                      <a:lnTo>
                        <a:pt x="1499402" y="547033"/>
                      </a:lnTo>
                      <a:lnTo>
                        <a:pt x="1461088" y="515470"/>
                      </a:lnTo>
                      <a:lnTo>
                        <a:pt x="1422170" y="484778"/>
                      </a:lnTo>
                      <a:lnTo>
                        <a:pt x="1382663" y="454963"/>
                      </a:lnTo>
                      <a:lnTo>
                        <a:pt x="1342582" y="426032"/>
                      </a:lnTo>
                      <a:lnTo>
                        <a:pt x="1301942" y="397990"/>
                      </a:lnTo>
                      <a:lnTo>
                        <a:pt x="1260759" y="370845"/>
                      </a:lnTo>
                      <a:lnTo>
                        <a:pt x="1219049" y="344602"/>
                      </a:lnTo>
                      <a:lnTo>
                        <a:pt x="1176827" y="319269"/>
                      </a:lnTo>
                      <a:lnTo>
                        <a:pt x="1134109" y="294850"/>
                      </a:lnTo>
                      <a:lnTo>
                        <a:pt x="1090909" y="271354"/>
                      </a:lnTo>
                      <a:lnTo>
                        <a:pt x="1047243" y="248785"/>
                      </a:lnTo>
                      <a:lnTo>
                        <a:pt x="1003127" y="227151"/>
                      </a:lnTo>
                      <a:lnTo>
                        <a:pt x="958576" y="206458"/>
                      </a:lnTo>
                      <a:lnTo>
                        <a:pt x="913606" y="186712"/>
                      </a:lnTo>
                      <a:lnTo>
                        <a:pt x="868231" y="167920"/>
                      </a:lnTo>
                      <a:lnTo>
                        <a:pt x="822468" y="150087"/>
                      </a:lnTo>
                      <a:lnTo>
                        <a:pt x="776332" y="133221"/>
                      </a:lnTo>
                      <a:lnTo>
                        <a:pt x="729838" y="117328"/>
                      </a:lnTo>
                      <a:lnTo>
                        <a:pt x="683002" y="102414"/>
                      </a:lnTo>
                      <a:lnTo>
                        <a:pt x="635839" y="88486"/>
                      </a:lnTo>
                      <a:lnTo>
                        <a:pt x="588365" y="75549"/>
                      </a:lnTo>
                      <a:lnTo>
                        <a:pt x="540594" y="63611"/>
                      </a:lnTo>
                      <a:lnTo>
                        <a:pt x="492543" y="52677"/>
                      </a:lnTo>
                      <a:lnTo>
                        <a:pt x="444227" y="42755"/>
                      </a:lnTo>
                      <a:lnTo>
                        <a:pt x="395662" y="33849"/>
                      </a:lnTo>
                      <a:lnTo>
                        <a:pt x="346862" y="25968"/>
                      </a:lnTo>
                      <a:lnTo>
                        <a:pt x="297843" y="19117"/>
                      </a:lnTo>
                      <a:lnTo>
                        <a:pt x="248621" y="13302"/>
                      </a:lnTo>
                      <a:lnTo>
                        <a:pt x="199211" y="8530"/>
                      </a:lnTo>
                      <a:lnTo>
                        <a:pt x="149628" y="4807"/>
                      </a:lnTo>
                      <a:lnTo>
                        <a:pt x="99888" y="2141"/>
                      </a:lnTo>
                      <a:lnTo>
                        <a:pt x="50007" y="536"/>
                      </a:lnTo>
                      <a:lnTo>
                        <a:pt x="0" y="0"/>
                      </a:lnTo>
                      <a:lnTo>
                        <a:pt x="0" y="2328163"/>
                      </a:lnTo>
                      <a:close/>
                    </a:path>
                  </a:pathLst>
                </a:custGeom>
                <a:ln w="1828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>
                    <a:defRPr/>
                  </a:pPr>
                  <a:endParaRPr sz="909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3" name="object 24">
                  <a:extLst>
                    <a:ext uri="{FF2B5EF4-FFF2-40B4-BE49-F238E27FC236}">
                      <a16:creationId xmlns:a16="http://schemas.microsoft.com/office/drawing/2014/main" id="{96C9E95B-AC5A-724B-AFDC-46512E9F904E}"/>
                    </a:ext>
                  </a:extLst>
                </p:cNvPr>
                <p:cNvSpPr/>
                <p:nvPr/>
              </p:nvSpPr>
              <p:spPr>
                <a:xfrm>
                  <a:off x="4445325" y="1554446"/>
                  <a:ext cx="1743692" cy="123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8545" h="1646554">
                      <a:moveTo>
                        <a:pt x="0" y="1646301"/>
                      </a:moveTo>
                      <a:lnTo>
                        <a:pt x="2328164" y="1646301"/>
                      </a:lnTo>
                      <a:lnTo>
                        <a:pt x="2327627" y="1596293"/>
                      </a:lnTo>
                      <a:lnTo>
                        <a:pt x="2326022" y="1546412"/>
                      </a:lnTo>
                      <a:lnTo>
                        <a:pt x="2323356" y="1496672"/>
                      </a:lnTo>
                      <a:lnTo>
                        <a:pt x="2319633" y="1447089"/>
                      </a:lnTo>
                      <a:lnTo>
                        <a:pt x="2314861" y="1397679"/>
                      </a:lnTo>
                      <a:lnTo>
                        <a:pt x="2309046" y="1348457"/>
                      </a:lnTo>
                      <a:lnTo>
                        <a:pt x="2302195" y="1299438"/>
                      </a:lnTo>
                      <a:lnTo>
                        <a:pt x="2294314" y="1250638"/>
                      </a:lnTo>
                      <a:lnTo>
                        <a:pt x="2285408" y="1202073"/>
                      </a:lnTo>
                      <a:lnTo>
                        <a:pt x="2275486" y="1153757"/>
                      </a:lnTo>
                      <a:lnTo>
                        <a:pt x="2264552" y="1105706"/>
                      </a:lnTo>
                      <a:lnTo>
                        <a:pt x="2252614" y="1057935"/>
                      </a:lnTo>
                      <a:lnTo>
                        <a:pt x="2239677" y="1010461"/>
                      </a:lnTo>
                      <a:lnTo>
                        <a:pt x="2225749" y="963298"/>
                      </a:lnTo>
                      <a:lnTo>
                        <a:pt x="2210835" y="916462"/>
                      </a:lnTo>
                      <a:lnTo>
                        <a:pt x="2194942" y="869968"/>
                      </a:lnTo>
                      <a:lnTo>
                        <a:pt x="2178076" y="823832"/>
                      </a:lnTo>
                      <a:lnTo>
                        <a:pt x="2160243" y="778069"/>
                      </a:lnTo>
                      <a:lnTo>
                        <a:pt x="2141451" y="732694"/>
                      </a:lnTo>
                      <a:lnTo>
                        <a:pt x="2121705" y="687724"/>
                      </a:lnTo>
                      <a:lnTo>
                        <a:pt x="2101012" y="643173"/>
                      </a:lnTo>
                      <a:lnTo>
                        <a:pt x="2079378" y="599057"/>
                      </a:lnTo>
                      <a:lnTo>
                        <a:pt x="2056809" y="555391"/>
                      </a:lnTo>
                      <a:lnTo>
                        <a:pt x="2033313" y="512191"/>
                      </a:lnTo>
                      <a:lnTo>
                        <a:pt x="2008894" y="469473"/>
                      </a:lnTo>
                      <a:lnTo>
                        <a:pt x="1983561" y="427251"/>
                      </a:lnTo>
                      <a:lnTo>
                        <a:pt x="1957318" y="385541"/>
                      </a:lnTo>
                      <a:lnTo>
                        <a:pt x="1930173" y="344358"/>
                      </a:lnTo>
                      <a:lnTo>
                        <a:pt x="1902131" y="303718"/>
                      </a:lnTo>
                      <a:lnTo>
                        <a:pt x="1873200" y="263637"/>
                      </a:lnTo>
                      <a:lnTo>
                        <a:pt x="1843385" y="224130"/>
                      </a:lnTo>
                      <a:lnTo>
                        <a:pt x="1812693" y="185212"/>
                      </a:lnTo>
                      <a:lnTo>
                        <a:pt x="1781130" y="146898"/>
                      </a:lnTo>
                      <a:lnTo>
                        <a:pt x="1748703" y="109205"/>
                      </a:lnTo>
                      <a:lnTo>
                        <a:pt x="1715419" y="72147"/>
                      </a:lnTo>
                      <a:lnTo>
                        <a:pt x="1681282" y="35740"/>
                      </a:lnTo>
                      <a:lnTo>
                        <a:pt x="1646301" y="0"/>
                      </a:lnTo>
                      <a:lnTo>
                        <a:pt x="0" y="1646301"/>
                      </a:lnTo>
                      <a:close/>
                    </a:path>
                  </a:pathLst>
                </a:custGeom>
                <a:ln w="1828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>
                    <a:defRPr/>
                  </a:pPr>
                  <a:endParaRPr sz="909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4" name="object 25">
                  <a:extLst>
                    <a:ext uri="{FF2B5EF4-FFF2-40B4-BE49-F238E27FC236}">
                      <a16:creationId xmlns:a16="http://schemas.microsoft.com/office/drawing/2014/main" id="{7FCED4CB-C80D-9749-84C6-110709EF8B77}"/>
                    </a:ext>
                  </a:extLst>
                </p:cNvPr>
                <p:cNvSpPr/>
                <p:nvPr/>
              </p:nvSpPr>
              <p:spPr>
                <a:xfrm>
                  <a:off x="4445325" y="2787252"/>
                  <a:ext cx="1743692" cy="123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8545" h="1646554">
                      <a:moveTo>
                        <a:pt x="0" y="0"/>
                      </a:moveTo>
                      <a:lnTo>
                        <a:pt x="1646301" y="1646174"/>
                      </a:lnTo>
                      <a:lnTo>
                        <a:pt x="1681282" y="1610433"/>
                      </a:lnTo>
                      <a:lnTo>
                        <a:pt x="1715419" y="1574027"/>
                      </a:lnTo>
                      <a:lnTo>
                        <a:pt x="1748703" y="1536971"/>
                      </a:lnTo>
                      <a:lnTo>
                        <a:pt x="1781130" y="1499279"/>
                      </a:lnTo>
                      <a:lnTo>
                        <a:pt x="1812693" y="1460968"/>
                      </a:lnTo>
                      <a:lnTo>
                        <a:pt x="1843385" y="1422052"/>
                      </a:lnTo>
                      <a:lnTo>
                        <a:pt x="1873200" y="1382548"/>
                      </a:lnTo>
                      <a:lnTo>
                        <a:pt x="1902131" y="1342470"/>
                      </a:lnTo>
                      <a:lnTo>
                        <a:pt x="1930173" y="1301834"/>
                      </a:lnTo>
                      <a:lnTo>
                        <a:pt x="1957318" y="1260655"/>
                      </a:lnTo>
                      <a:lnTo>
                        <a:pt x="1983561" y="1218949"/>
                      </a:lnTo>
                      <a:lnTo>
                        <a:pt x="2008894" y="1176732"/>
                      </a:lnTo>
                      <a:lnTo>
                        <a:pt x="2033313" y="1134018"/>
                      </a:lnTo>
                      <a:lnTo>
                        <a:pt x="2056809" y="1090822"/>
                      </a:lnTo>
                      <a:lnTo>
                        <a:pt x="2079378" y="1047162"/>
                      </a:lnTo>
                      <a:lnTo>
                        <a:pt x="2101012" y="1003051"/>
                      </a:lnTo>
                      <a:lnTo>
                        <a:pt x="2121705" y="958505"/>
                      </a:lnTo>
                      <a:lnTo>
                        <a:pt x="2141451" y="913540"/>
                      </a:lnTo>
                      <a:lnTo>
                        <a:pt x="2160243" y="868170"/>
                      </a:lnTo>
                      <a:lnTo>
                        <a:pt x="2178076" y="822412"/>
                      </a:lnTo>
                      <a:lnTo>
                        <a:pt x="2194942" y="776281"/>
                      </a:lnTo>
                      <a:lnTo>
                        <a:pt x="2210835" y="729793"/>
                      </a:lnTo>
                      <a:lnTo>
                        <a:pt x="2225749" y="682961"/>
                      </a:lnTo>
                      <a:lnTo>
                        <a:pt x="2239677" y="635803"/>
                      </a:lnTo>
                      <a:lnTo>
                        <a:pt x="2252614" y="588333"/>
                      </a:lnTo>
                      <a:lnTo>
                        <a:pt x="2264552" y="540567"/>
                      </a:lnTo>
                      <a:lnTo>
                        <a:pt x="2275486" y="492521"/>
                      </a:lnTo>
                      <a:lnTo>
                        <a:pt x="2285408" y="444208"/>
                      </a:lnTo>
                      <a:lnTo>
                        <a:pt x="2294314" y="395646"/>
                      </a:lnTo>
                      <a:lnTo>
                        <a:pt x="2302195" y="346850"/>
                      </a:lnTo>
                      <a:lnTo>
                        <a:pt x="2309046" y="297834"/>
                      </a:lnTo>
                      <a:lnTo>
                        <a:pt x="2314861" y="248614"/>
                      </a:lnTo>
                      <a:lnTo>
                        <a:pt x="2319633" y="199206"/>
                      </a:lnTo>
                      <a:lnTo>
                        <a:pt x="2323356" y="149626"/>
                      </a:lnTo>
                      <a:lnTo>
                        <a:pt x="2326022" y="99887"/>
                      </a:lnTo>
                      <a:lnTo>
                        <a:pt x="2327627" y="50007"/>
                      </a:lnTo>
                      <a:lnTo>
                        <a:pt x="23281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828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>
                    <a:defRPr/>
                  </a:pPr>
                  <a:endParaRPr sz="909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5" name="object 26">
                  <a:extLst>
                    <a:ext uri="{FF2B5EF4-FFF2-40B4-BE49-F238E27FC236}">
                      <a16:creationId xmlns:a16="http://schemas.microsoft.com/office/drawing/2014/main" id="{8D1DE39D-A70B-184E-BB19-BDAAA2946396}"/>
                    </a:ext>
                  </a:extLst>
                </p:cNvPr>
                <p:cNvSpPr/>
                <p:nvPr/>
              </p:nvSpPr>
              <p:spPr>
                <a:xfrm>
                  <a:off x="4445325" y="2787252"/>
                  <a:ext cx="1232995" cy="174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554" h="2328545">
                      <a:moveTo>
                        <a:pt x="0" y="0"/>
                      </a:moveTo>
                      <a:lnTo>
                        <a:pt x="0" y="2328100"/>
                      </a:lnTo>
                      <a:lnTo>
                        <a:pt x="50007" y="2327564"/>
                      </a:lnTo>
                      <a:lnTo>
                        <a:pt x="99888" y="2325958"/>
                      </a:lnTo>
                      <a:lnTo>
                        <a:pt x="149628" y="2323291"/>
                      </a:lnTo>
                      <a:lnTo>
                        <a:pt x="199211" y="2319568"/>
                      </a:lnTo>
                      <a:lnTo>
                        <a:pt x="248621" y="2314795"/>
                      </a:lnTo>
                      <a:lnTo>
                        <a:pt x="297843" y="2308979"/>
                      </a:lnTo>
                      <a:lnTo>
                        <a:pt x="346862" y="2302127"/>
                      </a:lnTo>
                      <a:lnTo>
                        <a:pt x="395662" y="2294244"/>
                      </a:lnTo>
                      <a:lnTo>
                        <a:pt x="444227" y="2285337"/>
                      </a:lnTo>
                      <a:lnTo>
                        <a:pt x="492543" y="2275413"/>
                      </a:lnTo>
                      <a:lnTo>
                        <a:pt x="540594" y="2264478"/>
                      </a:lnTo>
                      <a:lnTo>
                        <a:pt x="588365" y="2252537"/>
                      </a:lnTo>
                      <a:lnTo>
                        <a:pt x="635839" y="2239599"/>
                      </a:lnTo>
                      <a:lnTo>
                        <a:pt x="683002" y="2225668"/>
                      </a:lnTo>
                      <a:lnTo>
                        <a:pt x="729838" y="2210752"/>
                      </a:lnTo>
                      <a:lnTo>
                        <a:pt x="776332" y="2194857"/>
                      </a:lnTo>
                      <a:lnTo>
                        <a:pt x="822468" y="2177989"/>
                      </a:lnTo>
                      <a:lnTo>
                        <a:pt x="868231" y="2160154"/>
                      </a:lnTo>
                      <a:lnTo>
                        <a:pt x="913606" y="2141359"/>
                      </a:lnTo>
                      <a:lnTo>
                        <a:pt x="958576" y="2121611"/>
                      </a:lnTo>
                      <a:lnTo>
                        <a:pt x="1003127" y="2100916"/>
                      </a:lnTo>
                      <a:lnTo>
                        <a:pt x="1047243" y="2079279"/>
                      </a:lnTo>
                      <a:lnTo>
                        <a:pt x="1090909" y="2056708"/>
                      </a:lnTo>
                      <a:lnTo>
                        <a:pt x="1134109" y="2033209"/>
                      </a:lnTo>
                      <a:lnTo>
                        <a:pt x="1176827" y="2008789"/>
                      </a:lnTo>
                      <a:lnTo>
                        <a:pt x="1219049" y="1983453"/>
                      </a:lnTo>
                      <a:lnTo>
                        <a:pt x="1260759" y="1957208"/>
                      </a:lnTo>
                      <a:lnTo>
                        <a:pt x="1301942" y="1930060"/>
                      </a:lnTo>
                      <a:lnTo>
                        <a:pt x="1342582" y="1902017"/>
                      </a:lnTo>
                      <a:lnTo>
                        <a:pt x="1382663" y="1873083"/>
                      </a:lnTo>
                      <a:lnTo>
                        <a:pt x="1422170" y="1843267"/>
                      </a:lnTo>
                      <a:lnTo>
                        <a:pt x="1461088" y="1812573"/>
                      </a:lnTo>
                      <a:lnTo>
                        <a:pt x="1499402" y="1781009"/>
                      </a:lnTo>
                      <a:lnTo>
                        <a:pt x="1537095" y="1748580"/>
                      </a:lnTo>
                      <a:lnTo>
                        <a:pt x="1574153" y="1715294"/>
                      </a:lnTo>
                      <a:lnTo>
                        <a:pt x="1610560" y="1681156"/>
                      </a:lnTo>
                      <a:lnTo>
                        <a:pt x="1646301" y="16461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828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>
                    <a:defRPr/>
                  </a:pPr>
                  <a:endParaRPr sz="909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6" name="object 27">
                  <a:extLst>
                    <a:ext uri="{FF2B5EF4-FFF2-40B4-BE49-F238E27FC236}">
                      <a16:creationId xmlns:a16="http://schemas.microsoft.com/office/drawing/2014/main" id="{A1072830-112B-BA43-802D-CF594D614FBC}"/>
                    </a:ext>
                  </a:extLst>
                </p:cNvPr>
                <p:cNvSpPr/>
                <p:nvPr/>
              </p:nvSpPr>
              <p:spPr>
                <a:xfrm>
                  <a:off x="3212616" y="2787252"/>
                  <a:ext cx="1232995" cy="174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554" h="2328545">
                      <a:moveTo>
                        <a:pt x="1646174" y="0"/>
                      </a:moveTo>
                      <a:lnTo>
                        <a:pt x="0" y="1646174"/>
                      </a:lnTo>
                      <a:lnTo>
                        <a:pt x="35730" y="1681156"/>
                      </a:lnTo>
                      <a:lnTo>
                        <a:pt x="72127" y="1715294"/>
                      </a:lnTo>
                      <a:lnTo>
                        <a:pt x="109176" y="1748580"/>
                      </a:lnTo>
                      <a:lnTo>
                        <a:pt x="146861" y="1781009"/>
                      </a:lnTo>
                      <a:lnTo>
                        <a:pt x="185167" y="1812573"/>
                      </a:lnTo>
                      <a:lnTo>
                        <a:pt x="224077" y="1843267"/>
                      </a:lnTo>
                      <a:lnTo>
                        <a:pt x="263578" y="1873083"/>
                      </a:lnTo>
                      <a:lnTo>
                        <a:pt x="303653" y="1902017"/>
                      </a:lnTo>
                      <a:lnTo>
                        <a:pt x="344286" y="1930060"/>
                      </a:lnTo>
                      <a:lnTo>
                        <a:pt x="385463" y="1957208"/>
                      </a:lnTo>
                      <a:lnTo>
                        <a:pt x="427168" y="1983453"/>
                      </a:lnTo>
                      <a:lnTo>
                        <a:pt x="469385" y="2008789"/>
                      </a:lnTo>
                      <a:lnTo>
                        <a:pt x="512099" y="2033209"/>
                      </a:lnTo>
                      <a:lnTo>
                        <a:pt x="555295" y="2056708"/>
                      </a:lnTo>
                      <a:lnTo>
                        <a:pt x="598957" y="2079279"/>
                      </a:lnTo>
                      <a:lnTo>
                        <a:pt x="643069" y="2100916"/>
                      </a:lnTo>
                      <a:lnTo>
                        <a:pt x="687617" y="2121611"/>
                      </a:lnTo>
                      <a:lnTo>
                        <a:pt x="732585" y="2141359"/>
                      </a:lnTo>
                      <a:lnTo>
                        <a:pt x="777956" y="2160154"/>
                      </a:lnTo>
                      <a:lnTo>
                        <a:pt x="823717" y="2177989"/>
                      </a:lnTo>
                      <a:lnTo>
                        <a:pt x="869851" y="2194857"/>
                      </a:lnTo>
                      <a:lnTo>
                        <a:pt x="916343" y="2210752"/>
                      </a:lnTo>
                      <a:lnTo>
                        <a:pt x="963178" y="2225668"/>
                      </a:lnTo>
                      <a:lnTo>
                        <a:pt x="1010339" y="2239599"/>
                      </a:lnTo>
                      <a:lnTo>
                        <a:pt x="1057813" y="2252537"/>
                      </a:lnTo>
                      <a:lnTo>
                        <a:pt x="1105582" y="2264478"/>
                      </a:lnTo>
                      <a:lnTo>
                        <a:pt x="1153632" y="2275413"/>
                      </a:lnTo>
                      <a:lnTo>
                        <a:pt x="1201948" y="2285337"/>
                      </a:lnTo>
                      <a:lnTo>
                        <a:pt x="1250513" y="2294244"/>
                      </a:lnTo>
                      <a:lnTo>
                        <a:pt x="1299312" y="2302127"/>
                      </a:lnTo>
                      <a:lnTo>
                        <a:pt x="1348331" y="2308979"/>
                      </a:lnTo>
                      <a:lnTo>
                        <a:pt x="1397553" y="2314795"/>
                      </a:lnTo>
                      <a:lnTo>
                        <a:pt x="1446963" y="2319568"/>
                      </a:lnTo>
                      <a:lnTo>
                        <a:pt x="1496545" y="2323291"/>
                      </a:lnTo>
                      <a:lnTo>
                        <a:pt x="1546285" y="2325958"/>
                      </a:lnTo>
                      <a:lnTo>
                        <a:pt x="1596166" y="2327564"/>
                      </a:lnTo>
                      <a:lnTo>
                        <a:pt x="1646174" y="2328100"/>
                      </a:lnTo>
                      <a:lnTo>
                        <a:pt x="1646174" y="0"/>
                      </a:lnTo>
                      <a:close/>
                    </a:path>
                  </a:pathLst>
                </a:custGeom>
                <a:ln w="1828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>
                    <a:defRPr/>
                  </a:pPr>
                  <a:endParaRPr sz="909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7" name="object 28">
                  <a:extLst>
                    <a:ext uri="{FF2B5EF4-FFF2-40B4-BE49-F238E27FC236}">
                      <a16:creationId xmlns:a16="http://schemas.microsoft.com/office/drawing/2014/main" id="{BD4EF3C8-E8D5-B747-A236-6DAF236AD62D}"/>
                    </a:ext>
                  </a:extLst>
                </p:cNvPr>
                <p:cNvSpPr/>
                <p:nvPr/>
              </p:nvSpPr>
              <p:spPr>
                <a:xfrm>
                  <a:off x="2701918" y="2787252"/>
                  <a:ext cx="1743692" cy="123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8545" h="1646554">
                      <a:moveTo>
                        <a:pt x="2328164" y="0"/>
                      </a:moveTo>
                      <a:lnTo>
                        <a:pt x="0" y="0"/>
                      </a:lnTo>
                      <a:lnTo>
                        <a:pt x="536" y="50007"/>
                      </a:lnTo>
                      <a:lnTo>
                        <a:pt x="2142" y="99887"/>
                      </a:lnTo>
                      <a:lnTo>
                        <a:pt x="4810" y="149626"/>
                      </a:lnTo>
                      <a:lnTo>
                        <a:pt x="8534" y="199206"/>
                      </a:lnTo>
                      <a:lnTo>
                        <a:pt x="13308" y="248614"/>
                      </a:lnTo>
                      <a:lnTo>
                        <a:pt x="19125" y="297834"/>
                      </a:lnTo>
                      <a:lnTo>
                        <a:pt x="25980" y="346850"/>
                      </a:lnTo>
                      <a:lnTo>
                        <a:pt x="33865" y="395646"/>
                      </a:lnTo>
                      <a:lnTo>
                        <a:pt x="42773" y="444208"/>
                      </a:lnTo>
                      <a:lnTo>
                        <a:pt x="52700" y="492521"/>
                      </a:lnTo>
                      <a:lnTo>
                        <a:pt x="63638" y="540567"/>
                      </a:lnTo>
                      <a:lnTo>
                        <a:pt x="75581" y="588333"/>
                      </a:lnTo>
                      <a:lnTo>
                        <a:pt x="88522" y="635803"/>
                      </a:lnTo>
                      <a:lnTo>
                        <a:pt x="102455" y="682961"/>
                      </a:lnTo>
                      <a:lnTo>
                        <a:pt x="117374" y="729793"/>
                      </a:lnTo>
                      <a:lnTo>
                        <a:pt x="133272" y="776281"/>
                      </a:lnTo>
                      <a:lnTo>
                        <a:pt x="150143" y="822412"/>
                      </a:lnTo>
                      <a:lnTo>
                        <a:pt x="167981" y="868170"/>
                      </a:lnTo>
                      <a:lnTo>
                        <a:pt x="186778" y="913540"/>
                      </a:lnTo>
                      <a:lnTo>
                        <a:pt x="206529" y="958505"/>
                      </a:lnTo>
                      <a:lnTo>
                        <a:pt x="227227" y="1003051"/>
                      </a:lnTo>
                      <a:lnTo>
                        <a:pt x="248866" y="1047162"/>
                      </a:lnTo>
                      <a:lnTo>
                        <a:pt x="271440" y="1090822"/>
                      </a:lnTo>
                      <a:lnTo>
                        <a:pt x="294941" y="1134018"/>
                      </a:lnTo>
                      <a:lnTo>
                        <a:pt x="319364" y="1176732"/>
                      </a:lnTo>
                      <a:lnTo>
                        <a:pt x="344702" y="1218949"/>
                      </a:lnTo>
                      <a:lnTo>
                        <a:pt x="370949" y="1260655"/>
                      </a:lnTo>
                      <a:lnTo>
                        <a:pt x="398099" y="1301834"/>
                      </a:lnTo>
                      <a:lnTo>
                        <a:pt x="426144" y="1342470"/>
                      </a:lnTo>
                      <a:lnTo>
                        <a:pt x="455078" y="1382548"/>
                      </a:lnTo>
                      <a:lnTo>
                        <a:pt x="484896" y="1422052"/>
                      </a:lnTo>
                      <a:lnTo>
                        <a:pt x="515591" y="1460968"/>
                      </a:lnTo>
                      <a:lnTo>
                        <a:pt x="547155" y="1499279"/>
                      </a:lnTo>
                      <a:lnTo>
                        <a:pt x="579584" y="1536971"/>
                      </a:lnTo>
                      <a:lnTo>
                        <a:pt x="612870" y="1574027"/>
                      </a:lnTo>
                      <a:lnTo>
                        <a:pt x="647008" y="1610433"/>
                      </a:lnTo>
                      <a:lnTo>
                        <a:pt x="681989" y="1646174"/>
                      </a:lnTo>
                      <a:lnTo>
                        <a:pt x="2328164" y="0"/>
                      </a:lnTo>
                      <a:close/>
                    </a:path>
                  </a:pathLst>
                </a:custGeom>
                <a:ln w="1828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>
                    <a:defRPr/>
                  </a:pPr>
                  <a:endParaRPr sz="909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8" name="object 29">
                  <a:extLst>
                    <a:ext uri="{FF2B5EF4-FFF2-40B4-BE49-F238E27FC236}">
                      <a16:creationId xmlns:a16="http://schemas.microsoft.com/office/drawing/2014/main" id="{C65BC1AD-5411-0F46-9F2D-79030E992833}"/>
                    </a:ext>
                  </a:extLst>
                </p:cNvPr>
                <p:cNvSpPr/>
                <p:nvPr/>
              </p:nvSpPr>
              <p:spPr>
                <a:xfrm>
                  <a:off x="2701918" y="1554446"/>
                  <a:ext cx="1743692" cy="123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8545" h="1646554">
                      <a:moveTo>
                        <a:pt x="2328164" y="1646301"/>
                      </a:moveTo>
                      <a:lnTo>
                        <a:pt x="681989" y="0"/>
                      </a:lnTo>
                      <a:lnTo>
                        <a:pt x="647008" y="35740"/>
                      </a:lnTo>
                      <a:lnTo>
                        <a:pt x="612870" y="72147"/>
                      </a:lnTo>
                      <a:lnTo>
                        <a:pt x="579584" y="109205"/>
                      </a:lnTo>
                      <a:lnTo>
                        <a:pt x="547155" y="146898"/>
                      </a:lnTo>
                      <a:lnTo>
                        <a:pt x="515591" y="185212"/>
                      </a:lnTo>
                      <a:lnTo>
                        <a:pt x="484896" y="224130"/>
                      </a:lnTo>
                      <a:lnTo>
                        <a:pt x="455078" y="263637"/>
                      </a:lnTo>
                      <a:lnTo>
                        <a:pt x="426144" y="303718"/>
                      </a:lnTo>
                      <a:lnTo>
                        <a:pt x="398099" y="344358"/>
                      </a:lnTo>
                      <a:lnTo>
                        <a:pt x="370949" y="385541"/>
                      </a:lnTo>
                      <a:lnTo>
                        <a:pt x="344702" y="427251"/>
                      </a:lnTo>
                      <a:lnTo>
                        <a:pt x="319364" y="469473"/>
                      </a:lnTo>
                      <a:lnTo>
                        <a:pt x="294941" y="512191"/>
                      </a:lnTo>
                      <a:lnTo>
                        <a:pt x="271440" y="555391"/>
                      </a:lnTo>
                      <a:lnTo>
                        <a:pt x="248866" y="599057"/>
                      </a:lnTo>
                      <a:lnTo>
                        <a:pt x="227227" y="643173"/>
                      </a:lnTo>
                      <a:lnTo>
                        <a:pt x="206529" y="687724"/>
                      </a:lnTo>
                      <a:lnTo>
                        <a:pt x="186778" y="732694"/>
                      </a:lnTo>
                      <a:lnTo>
                        <a:pt x="167981" y="778069"/>
                      </a:lnTo>
                      <a:lnTo>
                        <a:pt x="150143" y="823832"/>
                      </a:lnTo>
                      <a:lnTo>
                        <a:pt x="133272" y="869968"/>
                      </a:lnTo>
                      <a:lnTo>
                        <a:pt x="117374" y="916462"/>
                      </a:lnTo>
                      <a:lnTo>
                        <a:pt x="102455" y="963298"/>
                      </a:lnTo>
                      <a:lnTo>
                        <a:pt x="88522" y="1010461"/>
                      </a:lnTo>
                      <a:lnTo>
                        <a:pt x="75581" y="1057935"/>
                      </a:lnTo>
                      <a:lnTo>
                        <a:pt x="63638" y="1105706"/>
                      </a:lnTo>
                      <a:lnTo>
                        <a:pt x="52700" y="1153757"/>
                      </a:lnTo>
                      <a:lnTo>
                        <a:pt x="42773" y="1202073"/>
                      </a:lnTo>
                      <a:lnTo>
                        <a:pt x="33865" y="1250638"/>
                      </a:lnTo>
                      <a:lnTo>
                        <a:pt x="25980" y="1299438"/>
                      </a:lnTo>
                      <a:lnTo>
                        <a:pt x="19125" y="1348457"/>
                      </a:lnTo>
                      <a:lnTo>
                        <a:pt x="13308" y="1397679"/>
                      </a:lnTo>
                      <a:lnTo>
                        <a:pt x="8534" y="1447089"/>
                      </a:lnTo>
                      <a:lnTo>
                        <a:pt x="4810" y="1496672"/>
                      </a:lnTo>
                      <a:lnTo>
                        <a:pt x="2142" y="1546412"/>
                      </a:lnTo>
                      <a:lnTo>
                        <a:pt x="536" y="1596293"/>
                      </a:lnTo>
                      <a:lnTo>
                        <a:pt x="0" y="1646301"/>
                      </a:lnTo>
                      <a:lnTo>
                        <a:pt x="2328164" y="1646301"/>
                      </a:lnTo>
                      <a:close/>
                    </a:path>
                  </a:pathLst>
                </a:custGeom>
                <a:ln w="1828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>
                    <a:defRPr/>
                  </a:pPr>
                  <a:endParaRPr sz="909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49" name="object 30">
                  <a:extLst>
                    <a:ext uri="{FF2B5EF4-FFF2-40B4-BE49-F238E27FC236}">
                      <a16:creationId xmlns:a16="http://schemas.microsoft.com/office/drawing/2014/main" id="{FE6B5EF3-7AF4-4C4C-BFB4-93A3A70EA4C1}"/>
                    </a:ext>
                  </a:extLst>
                </p:cNvPr>
                <p:cNvSpPr/>
                <p:nvPr/>
              </p:nvSpPr>
              <p:spPr>
                <a:xfrm>
                  <a:off x="3212616" y="1043845"/>
                  <a:ext cx="1232995" cy="174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554" h="2328545">
                      <a:moveTo>
                        <a:pt x="1646174" y="2328163"/>
                      </a:moveTo>
                      <a:lnTo>
                        <a:pt x="1646174" y="0"/>
                      </a:lnTo>
                      <a:lnTo>
                        <a:pt x="1596166" y="536"/>
                      </a:lnTo>
                      <a:lnTo>
                        <a:pt x="1546285" y="2141"/>
                      </a:lnTo>
                      <a:lnTo>
                        <a:pt x="1496545" y="4807"/>
                      </a:lnTo>
                      <a:lnTo>
                        <a:pt x="1446963" y="8530"/>
                      </a:lnTo>
                      <a:lnTo>
                        <a:pt x="1397553" y="13302"/>
                      </a:lnTo>
                      <a:lnTo>
                        <a:pt x="1348331" y="19117"/>
                      </a:lnTo>
                      <a:lnTo>
                        <a:pt x="1299312" y="25968"/>
                      </a:lnTo>
                      <a:lnTo>
                        <a:pt x="1250513" y="33849"/>
                      </a:lnTo>
                      <a:lnTo>
                        <a:pt x="1201948" y="42755"/>
                      </a:lnTo>
                      <a:lnTo>
                        <a:pt x="1153632" y="52677"/>
                      </a:lnTo>
                      <a:lnTo>
                        <a:pt x="1105582" y="63611"/>
                      </a:lnTo>
                      <a:lnTo>
                        <a:pt x="1057813" y="75549"/>
                      </a:lnTo>
                      <a:lnTo>
                        <a:pt x="1010339" y="88486"/>
                      </a:lnTo>
                      <a:lnTo>
                        <a:pt x="963178" y="102414"/>
                      </a:lnTo>
                      <a:lnTo>
                        <a:pt x="916343" y="117328"/>
                      </a:lnTo>
                      <a:lnTo>
                        <a:pt x="869851" y="133221"/>
                      </a:lnTo>
                      <a:lnTo>
                        <a:pt x="823717" y="150087"/>
                      </a:lnTo>
                      <a:lnTo>
                        <a:pt x="777956" y="167920"/>
                      </a:lnTo>
                      <a:lnTo>
                        <a:pt x="732585" y="186712"/>
                      </a:lnTo>
                      <a:lnTo>
                        <a:pt x="687617" y="206458"/>
                      </a:lnTo>
                      <a:lnTo>
                        <a:pt x="643069" y="227151"/>
                      </a:lnTo>
                      <a:lnTo>
                        <a:pt x="598957" y="248785"/>
                      </a:lnTo>
                      <a:lnTo>
                        <a:pt x="555295" y="271354"/>
                      </a:lnTo>
                      <a:lnTo>
                        <a:pt x="512099" y="294850"/>
                      </a:lnTo>
                      <a:lnTo>
                        <a:pt x="469385" y="319269"/>
                      </a:lnTo>
                      <a:lnTo>
                        <a:pt x="427168" y="344602"/>
                      </a:lnTo>
                      <a:lnTo>
                        <a:pt x="385463" y="370845"/>
                      </a:lnTo>
                      <a:lnTo>
                        <a:pt x="344286" y="397990"/>
                      </a:lnTo>
                      <a:lnTo>
                        <a:pt x="303653" y="426032"/>
                      </a:lnTo>
                      <a:lnTo>
                        <a:pt x="263578" y="454963"/>
                      </a:lnTo>
                      <a:lnTo>
                        <a:pt x="224077" y="484778"/>
                      </a:lnTo>
                      <a:lnTo>
                        <a:pt x="185167" y="515470"/>
                      </a:lnTo>
                      <a:lnTo>
                        <a:pt x="146861" y="547033"/>
                      </a:lnTo>
                      <a:lnTo>
                        <a:pt x="109176" y="579460"/>
                      </a:lnTo>
                      <a:lnTo>
                        <a:pt x="72127" y="612744"/>
                      </a:lnTo>
                      <a:lnTo>
                        <a:pt x="35730" y="646881"/>
                      </a:lnTo>
                      <a:lnTo>
                        <a:pt x="0" y="681862"/>
                      </a:lnTo>
                      <a:lnTo>
                        <a:pt x="1646174" y="2328163"/>
                      </a:lnTo>
                      <a:close/>
                    </a:path>
                  </a:pathLst>
                </a:custGeom>
                <a:ln w="1828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>
                    <a:defRPr/>
                  </a:pPr>
                  <a:endParaRPr sz="909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74" name="object 56">
                  <a:extLst>
                    <a:ext uri="{FF2B5EF4-FFF2-40B4-BE49-F238E27FC236}">
                      <a16:creationId xmlns:a16="http://schemas.microsoft.com/office/drawing/2014/main" id="{DDD2363F-3424-0F47-B9BF-F558B48BFB34}"/>
                    </a:ext>
                  </a:extLst>
                </p:cNvPr>
                <p:cNvSpPr/>
                <p:nvPr/>
              </p:nvSpPr>
              <p:spPr>
                <a:xfrm>
                  <a:off x="3595115" y="1941700"/>
                  <a:ext cx="1704224" cy="167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840" h="2240279">
                      <a:moveTo>
                        <a:pt x="1137666" y="0"/>
                      </a:moveTo>
                      <a:lnTo>
                        <a:pt x="1089578" y="982"/>
                      </a:lnTo>
                      <a:lnTo>
                        <a:pt x="1041999" y="3904"/>
                      </a:lnTo>
                      <a:lnTo>
                        <a:pt x="994968" y="8727"/>
                      </a:lnTo>
                      <a:lnTo>
                        <a:pt x="948525" y="15412"/>
                      </a:lnTo>
                      <a:lnTo>
                        <a:pt x="902708" y="23919"/>
                      </a:lnTo>
                      <a:lnTo>
                        <a:pt x="857558" y="34211"/>
                      </a:lnTo>
                      <a:lnTo>
                        <a:pt x="813114" y="46247"/>
                      </a:lnTo>
                      <a:lnTo>
                        <a:pt x="769415" y="59990"/>
                      </a:lnTo>
                      <a:lnTo>
                        <a:pt x="726501" y="75400"/>
                      </a:lnTo>
                      <a:lnTo>
                        <a:pt x="684411" y="92439"/>
                      </a:lnTo>
                      <a:lnTo>
                        <a:pt x="643186" y="111067"/>
                      </a:lnTo>
                      <a:lnTo>
                        <a:pt x="602864" y="131245"/>
                      </a:lnTo>
                      <a:lnTo>
                        <a:pt x="563484" y="152936"/>
                      </a:lnTo>
                      <a:lnTo>
                        <a:pt x="525088" y="176099"/>
                      </a:lnTo>
                      <a:lnTo>
                        <a:pt x="487713" y="200696"/>
                      </a:lnTo>
                      <a:lnTo>
                        <a:pt x="451399" y="226689"/>
                      </a:lnTo>
                      <a:lnTo>
                        <a:pt x="416187" y="254038"/>
                      </a:lnTo>
                      <a:lnTo>
                        <a:pt x="382115" y="282704"/>
                      </a:lnTo>
                      <a:lnTo>
                        <a:pt x="349223" y="312649"/>
                      </a:lnTo>
                      <a:lnTo>
                        <a:pt x="317550" y="343833"/>
                      </a:lnTo>
                      <a:lnTo>
                        <a:pt x="287136" y="376218"/>
                      </a:lnTo>
                      <a:lnTo>
                        <a:pt x="258021" y="409764"/>
                      </a:lnTo>
                      <a:lnTo>
                        <a:pt x="230244" y="444434"/>
                      </a:lnTo>
                      <a:lnTo>
                        <a:pt x="203844" y="480188"/>
                      </a:lnTo>
                      <a:lnTo>
                        <a:pt x="178861" y="516987"/>
                      </a:lnTo>
                      <a:lnTo>
                        <a:pt x="155335" y="554792"/>
                      </a:lnTo>
                      <a:lnTo>
                        <a:pt x="133304" y="593565"/>
                      </a:lnTo>
                      <a:lnTo>
                        <a:pt x="112809" y="633266"/>
                      </a:lnTo>
                      <a:lnTo>
                        <a:pt x="93889" y="673856"/>
                      </a:lnTo>
                      <a:lnTo>
                        <a:pt x="76583" y="715298"/>
                      </a:lnTo>
                      <a:lnTo>
                        <a:pt x="60931" y="757551"/>
                      </a:lnTo>
                      <a:lnTo>
                        <a:pt x="46973" y="800578"/>
                      </a:lnTo>
                      <a:lnTo>
                        <a:pt x="34748" y="844338"/>
                      </a:lnTo>
                      <a:lnTo>
                        <a:pt x="24295" y="888794"/>
                      </a:lnTo>
                      <a:lnTo>
                        <a:pt x="15654" y="933906"/>
                      </a:lnTo>
                      <a:lnTo>
                        <a:pt x="8864" y="979635"/>
                      </a:lnTo>
                      <a:lnTo>
                        <a:pt x="3966" y="1025943"/>
                      </a:lnTo>
                      <a:lnTo>
                        <a:pt x="998" y="1072791"/>
                      </a:lnTo>
                      <a:lnTo>
                        <a:pt x="0" y="1120140"/>
                      </a:lnTo>
                      <a:lnTo>
                        <a:pt x="998" y="1167488"/>
                      </a:lnTo>
                      <a:lnTo>
                        <a:pt x="3966" y="1214336"/>
                      </a:lnTo>
                      <a:lnTo>
                        <a:pt x="8864" y="1260644"/>
                      </a:lnTo>
                      <a:lnTo>
                        <a:pt x="15654" y="1306373"/>
                      </a:lnTo>
                      <a:lnTo>
                        <a:pt x="24295" y="1351485"/>
                      </a:lnTo>
                      <a:lnTo>
                        <a:pt x="34748" y="1395941"/>
                      </a:lnTo>
                      <a:lnTo>
                        <a:pt x="46973" y="1439701"/>
                      </a:lnTo>
                      <a:lnTo>
                        <a:pt x="60931" y="1482728"/>
                      </a:lnTo>
                      <a:lnTo>
                        <a:pt x="76583" y="1524981"/>
                      </a:lnTo>
                      <a:lnTo>
                        <a:pt x="93889" y="1566423"/>
                      </a:lnTo>
                      <a:lnTo>
                        <a:pt x="112809" y="1607013"/>
                      </a:lnTo>
                      <a:lnTo>
                        <a:pt x="133304" y="1646714"/>
                      </a:lnTo>
                      <a:lnTo>
                        <a:pt x="155335" y="1685487"/>
                      </a:lnTo>
                      <a:lnTo>
                        <a:pt x="178861" y="1723292"/>
                      </a:lnTo>
                      <a:lnTo>
                        <a:pt x="203844" y="1760091"/>
                      </a:lnTo>
                      <a:lnTo>
                        <a:pt x="230244" y="1795845"/>
                      </a:lnTo>
                      <a:lnTo>
                        <a:pt x="258021" y="1830515"/>
                      </a:lnTo>
                      <a:lnTo>
                        <a:pt x="287136" y="1864061"/>
                      </a:lnTo>
                      <a:lnTo>
                        <a:pt x="317550" y="1896446"/>
                      </a:lnTo>
                      <a:lnTo>
                        <a:pt x="349223" y="1927630"/>
                      </a:lnTo>
                      <a:lnTo>
                        <a:pt x="382115" y="1957575"/>
                      </a:lnTo>
                      <a:lnTo>
                        <a:pt x="416187" y="1986241"/>
                      </a:lnTo>
                      <a:lnTo>
                        <a:pt x="451399" y="2013590"/>
                      </a:lnTo>
                      <a:lnTo>
                        <a:pt x="487713" y="2039583"/>
                      </a:lnTo>
                      <a:lnTo>
                        <a:pt x="525088" y="2064180"/>
                      </a:lnTo>
                      <a:lnTo>
                        <a:pt x="563484" y="2087343"/>
                      </a:lnTo>
                      <a:lnTo>
                        <a:pt x="602864" y="2109034"/>
                      </a:lnTo>
                      <a:lnTo>
                        <a:pt x="643186" y="2129212"/>
                      </a:lnTo>
                      <a:lnTo>
                        <a:pt x="684411" y="2147840"/>
                      </a:lnTo>
                      <a:lnTo>
                        <a:pt x="726501" y="2164879"/>
                      </a:lnTo>
                      <a:lnTo>
                        <a:pt x="769415" y="2180289"/>
                      </a:lnTo>
                      <a:lnTo>
                        <a:pt x="813114" y="2194032"/>
                      </a:lnTo>
                      <a:lnTo>
                        <a:pt x="857558" y="2206068"/>
                      </a:lnTo>
                      <a:lnTo>
                        <a:pt x="902708" y="2216360"/>
                      </a:lnTo>
                      <a:lnTo>
                        <a:pt x="948525" y="2224867"/>
                      </a:lnTo>
                      <a:lnTo>
                        <a:pt x="994968" y="2231552"/>
                      </a:lnTo>
                      <a:lnTo>
                        <a:pt x="1041999" y="2236375"/>
                      </a:lnTo>
                      <a:lnTo>
                        <a:pt x="1089578" y="2239297"/>
                      </a:lnTo>
                      <a:lnTo>
                        <a:pt x="1137666" y="2240280"/>
                      </a:lnTo>
                      <a:lnTo>
                        <a:pt x="1185753" y="2239297"/>
                      </a:lnTo>
                      <a:lnTo>
                        <a:pt x="1233332" y="2236375"/>
                      </a:lnTo>
                      <a:lnTo>
                        <a:pt x="1280363" y="2231552"/>
                      </a:lnTo>
                      <a:lnTo>
                        <a:pt x="1326806" y="2224867"/>
                      </a:lnTo>
                      <a:lnTo>
                        <a:pt x="1372623" y="2216360"/>
                      </a:lnTo>
                      <a:lnTo>
                        <a:pt x="1417773" y="2206068"/>
                      </a:lnTo>
                      <a:lnTo>
                        <a:pt x="1462217" y="2194032"/>
                      </a:lnTo>
                      <a:lnTo>
                        <a:pt x="1505916" y="2180289"/>
                      </a:lnTo>
                      <a:lnTo>
                        <a:pt x="1548830" y="2164879"/>
                      </a:lnTo>
                      <a:lnTo>
                        <a:pt x="1590920" y="2147840"/>
                      </a:lnTo>
                      <a:lnTo>
                        <a:pt x="1632145" y="2129212"/>
                      </a:lnTo>
                      <a:lnTo>
                        <a:pt x="1672467" y="2109034"/>
                      </a:lnTo>
                      <a:lnTo>
                        <a:pt x="1711847" y="2087343"/>
                      </a:lnTo>
                      <a:lnTo>
                        <a:pt x="1750243" y="2064180"/>
                      </a:lnTo>
                      <a:lnTo>
                        <a:pt x="1787618" y="2039583"/>
                      </a:lnTo>
                      <a:lnTo>
                        <a:pt x="1823932" y="2013590"/>
                      </a:lnTo>
                      <a:lnTo>
                        <a:pt x="1859144" y="1986241"/>
                      </a:lnTo>
                      <a:lnTo>
                        <a:pt x="1893216" y="1957575"/>
                      </a:lnTo>
                      <a:lnTo>
                        <a:pt x="1926108" y="1927630"/>
                      </a:lnTo>
                      <a:lnTo>
                        <a:pt x="1957781" y="1896446"/>
                      </a:lnTo>
                      <a:lnTo>
                        <a:pt x="1988195" y="1864061"/>
                      </a:lnTo>
                      <a:lnTo>
                        <a:pt x="2017310" y="1830515"/>
                      </a:lnTo>
                      <a:lnTo>
                        <a:pt x="2045087" y="1795845"/>
                      </a:lnTo>
                      <a:lnTo>
                        <a:pt x="2071487" y="1760091"/>
                      </a:lnTo>
                      <a:lnTo>
                        <a:pt x="2096470" y="1723292"/>
                      </a:lnTo>
                      <a:lnTo>
                        <a:pt x="2119996" y="1685487"/>
                      </a:lnTo>
                      <a:lnTo>
                        <a:pt x="2142027" y="1646714"/>
                      </a:lnTo>
                      <a:lnTo>
                        <a:pt x="2162522" y="1607013"/>
                      </a:lnTo>
                      <a:lnTo>
                        <a:pt x="2181442" y="1566423"/>
                      </a:lnTo>
                      <a:lnTo>
                        <a:pt x="2198748" y="1524981"/>
                      </a:lnTo>
                      <a:lnTo>
                        <a:pt x="2214400" y="1482728"/>
                      </a:lnTo>
                      <a:lnTo>
                        <a:pt x="2228358" y="1439701"/>
                      </a:lnTo>
                      <a:lnTo>
                        <a:pt x="2240583" y="1395941"/>
                      </a:lnTo>
                      <a:lnTo>
                        <a:pt x="2251036" y="1351485"/>
                      </a:lnTo>
                      <a:lnTo>
                        <a:pt x="2259677" y="1306373"/>
                      </a:lnTo>
                      <a:lnTo>
                        <a:pt x="2266467" y="1260644"/>
                      </a:lnTo>
                      <a:lnTo>
                        <a:pt x="2271365" y="1214336"/>
                      </a:lnTo>
                      <a:lnTo>
                        <a:pt x="2274333" y="1167488"/>
                      </a:lnTo>
                      <a:lnTo>
                        <a:pt x="2275332" y="1120140"/>
                      </a:lnTo>
                      <a:lnTo>
                        <a:pt x="2274333" y="1072791"/>
                      </a:lnTo>
                      <a:lnTo>
                        <a:pt x="2271365" y="1025943"/>
                      </a:lnTo>
                      <a:lnTo>
                        <a:pt x="2266467" y="979635"/>
                      </a:lnTo>
                      <a:lnTo>
                        <a:pt x="2259677" y="933906"/>
                      </a:lnTo>
                      <a:lnTo>
                        <a:pt x="2251036" y="888794"/>
                      </a:lnTo>
                      <a:lnTo>
                        <a:pt x="2240583" y="844338"/>
                      </a:lnTo>
                      <a:lnTo>
                        <a:pt x="2228358" y="800578"/>
                      </a:lnTo>
                      <a:lnTo>
                        <a:pt x="2214400" y="757551"/>
                      </a:lnTo>
                      <a:lnTo>
                        <a:pt x="2198748" y="715298"/>
                      </a:lnTo>
                      <a:lnTo>
                        <a:pt x="2181442" y="673856"/>
                      </a:lnTo>
                      <a:lnTo>
                        <a:pt x="2162522" y="633266"/>
                      </a:lnTo>
                      <a:lnTo>
                        <a:pt x="2142027" y="593565"/>
                      </a:lnTo>
                      <a:lnTo>
                        <a:pt x="2119996" y="554792"/>
                      </a:lnTo>
                      <a:lnTo>
                        <a:pt x="2096470" y="516987"/>
                      </a:lnTo>
                      <a:lnTo>
                        <a:pt x="2071487" y="480188"/>
                      </a:lnTo>
                      <a:lnTo>
                        <a:pt x="2045087" y="444434"/>
                      </a:lnTo>
                      <a:lnTo>
                        <a:pt x="2017310" y="409764"/>
                      </a:lnTo>
                      <a:lnTo>
                        <a:pt x="1988195" y="376218"/>
                      </a:lnTo>
                      <a:lnTo>
                        <a:pt x="1957781" y="343833"/>
                      </a:lnTo>
                      <a:lnTo>
                        <a:pt x="1926108" y="312649"/>
                      </a:lnTo>
                      <a:lnTo>
                        <a:pt x="1893216" y="282704"/>
                      </a:lnTo>
                      <a:lnTo>
                        <a:pt x="1859144" y="254038"/>
                      </a:lnTo>
                      <a:lnTo>
                        <a:pt x="1823932" y="226689"/>
                      </a:lnTo>
                      <a:lnTo>
                        <a:pt x="1787618" y="200696"/>
                      </a:lnTo>
                      <a:lnTo>
                        <a:pt x="1750243" y="176099"/>
                      </a:lnTo>
                      <a:lnTo>
                        <a:pt x="1711847" y="152936"/>
                      </a:lnTo>
                      <a:lnTo>
                        <a:pt x="1672467" y="131245"/>
                      </a:lnTo>
                      <a:lnTo>
                        <a:pt x="1632145" y="111067"/>
                      </a:lnTo>
                      <a:lnTo>
                        <a:pt x="1590920" y="92439"/>
                      </a:lnTo>
                      <a:lnTo>
                        <a:pt x="1548830" y="75400"/>
                      </a:lnTo>
                      <a:lnTo>
                        <a:pt x="1505916" y="59990"/>
                      </a:lnTo>
                      <a:lnTo>
                        <a:pt x="1462217" y="46247"/>
                      </a:lnTo>
                      <a:lnTo>
                        <a:pt x="1417773" y="34211"/>
                      </a:lnTo>
                      <a:lnTo>
                        <a:pt x="1372623" y="23919"/>
                      </a:lnTo>
                      <a:lnTo>
                        <a:pt x="1326806" y="15412"/>
                      </a:lnTo>
                      <a:lnTo>
                        <a:pt x="1280363" y="8727"/>
                      </a:lnTo>
                      <a:lnTo>
                        <a:pt x="1233332" y="3904"/>
                      </a:lnTo>
                      <a:lnTo>
                        <a:pt x="1185753" y="982"/>
                      </a:lnTo>
                      <a:lnTo>
                        <a:pt x="11376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>
                    <a:defRPr/>
                  </a:pPr>
                  <a:endParaRPr sz="909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pic>
            <p:nvPicPr>
              <p:cNvPr id="8" name="Picture 7" descr="Logo, 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099A0AE9-A3CB-A348-B8D3-B41BBB978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6186" y="3117992"/>
                <a:ext cx="1010765" cy="373543"/>
              </a:xfrm>
              <a:prstGeom prst="rect">
                <a:avLst/>
              </a:prstGeom>
            </p:spPr>
          </p:pic>
        </p:grpSp>
        <p:pic>
          <p:nvPicPr>
            <p:cNvPr id="19" name="Graphic 18" descr="Marker with solid fill">
              <a:extLst>
                <a:ext uri="{FF2B5EF4-FFF2-40B4-BE49-F238E27FC236}">
                  <a16:creationId xmlns:a16="http://schemas.microsoft.com/office/drawing/2014/main" id="{EED64C1E-0F4B-354C-BE77-89CBBFD2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41466" y="2019798"/>
              <a:ext cx="516493" cy="516493"/>
            </a:xfrm>
            <a:prstGeom prst="rect">
              <a:avLst/>
            </a:prstGeom>
          </p:spPr>
        </p:pic>
        <p:pic>
          <p:nvPicPr>
            <p:cNvPr id="21" name="Graphic 20" descr="Settings with solid fill">
              <a:extLst>
                <a:ext uri="{FF2B5EF4-FFF2-40B4-BE49-F238E27FC236}">
                  <a16:creationId xmlns:a16="http://schemas.microsoft.com/office/drawing/2014/main" id="{02451224-2C1D-9140-B806-479AFBD05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98554" y="2692903"/>
              <a:ext cx="434655" cy="434655"/>
            </a:xfrm>
            <a:prstGeom prst="rect">
              <a:avLst/>
            </a:prstGeom>
          </p:spPr>
        </p:pic>
        <p:pic>
          <p:nvPicPr>
            <p:cNvPr id="23" name="Graphic 22" descr="Wallet with solid fill">
              <a:extLst>
                <a:ext uri="{FF2B5EF4-FFF2-40B4-BE49-F238E27FC236}">
                  <a16:creationId xmlns:a16="http://schemas.microsoft.com/office/drawing/2014/main" id="{B081893A-B6FA-074F-98BD-DBC071266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46685" y="3622913"/>
              <a:ext cx="434655" cy="434655"/>
            </a:xfrm>
            <a:prstGeom prst="rect">
              <a:avLst/>
            </a:prstGeom>
          </p:spPr>
        </p:pic>
        <p:pic>
          <p:nvPicPr>
            <p:cNvPr id="25" name="Graphic 24" descr="Game controller with solid fill">
              <a:extLst>
                <a:ext uri="{FF2B5EF4-FFF2-40B4-BE49-F238E27FC236}">
                  <a16:creationId xmlns:a16="http://schemas.microsoft.com/office/drawing/2014/main" id="{85FB5134-77AD-A34F-9394-9C9C6BF5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23304" y="4222165"/>
              <a:ext cx="434655" cy="434655"/>
            </a:xfrm>
            <a:prstGeom prst="rect">
              <a:avLst/>
            </a:prstGeom>
          </p:spPr>
        </p:pic>
        <p:pic>
          <p:nvPicPr>
            <p:cNvPr id="31" name="Graphic 30" descr="Vlog with solid fill">
              <a:extLst>
                <a:ext uri="{FF2B5EF4-FFF2-40B4-BE49-F238E27FC236}">
                  <a16:creationId xmlns:a16="http://schemas.microsoft.com/office/drawing/2014/main" id="{83CFAC1A-AE96-4046-93FA-D6F5DDA71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00694" y="2034117"/>
              <a:ext cx="444018" cy="444018"/>
            </a:xfrm>
            <a:prstGeom prst="rect">
              <a:avLst/>
            </a:prstGeom>
          </p:spPr>
        </p:pic>
        <p:pic>
          <p:nvPicPr>
            <p:cNvPr id="35" name="Graphic 34" descr="Customer review with solid fill">
              <a:extLst>
                <a:ext uri="{FF2B5EF4-FFF2-40B4-BE49-F238E27FC236}">
                  <a16:creationId xmlns:a16="http://schemas.microsoft.com/office/drawing/2014/main" id="{B8EA8A81-86E2-4D4C-8D42-5F7F7017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25574" y="4242365"/>
              <a:ext cx="394257" cy="394257"/>
            </a:xfrm>
            <a:prstGeom prst="rect">
              <a:avLst/>
            </a:prstGeom>
          </p:spPr>
        </p:pic>
        <p:pic>
          <p:nvPicPr>
            <p:cNvPr id="37" name="Graphic 36" descr="Business Growth with solid fill">
              <a:extLst>
                <a:ext uri="{FF2B5EF4-FFF2-40B4-BE49-F238E27FC236}">
                  <a16:creationId xmlns:a16="http://schemas.microsoft.com/office/drawing/2014/main" id="{0CE2AC86-1FF6-0C41-9866-FCDB54DA9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286821" y="3622913"/>
              <a:ext cx="466082" cy="466082"/>
            </a:xfrm>
            <a:prstGeom prst="rect">
              <a:avLst/>
            </a:prstGeom>
          </p:spPr>
        </p:pic>
        <p:pic>
          <p:nvPicPr>
            <p:cNvPr id="39" name="Graphic 38" descr="Shield Tick with solid fill">
              <a:extLst>
                <a:ext uri="{FF2B5EF4-FFF2-40B4-BE49-F238E27FC236}">
                  <a16:creationId xmlns:a16="http://schemas.microsoft.com/office/drawing/2014/main" id="{2E26C987-E51C-CE41-B897-770F05B0F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202185" y="2639319"/>
              <a:ext cx="505104" cy="505104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05B75B-8831-5641-8D80-FADE8CF2B0FB}"/>
              </a:ext>
            </a:extLst>
          </p:cNvPr>
          <p:cNvCxnSpPr/>
          <p:nvPr/>
        </p:nvCxnSpPr>
        <p:spPr>
          <a:xfrm>
            <a:off x="3032782" y="612291"/>
            <a:ext cx="0" cy="417839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DA6129E-4B9F-4D42-BFD5-76BD8F3B7A5B}"/>
              </a:ext>
            </a:extLst>
          </p:cNvPr>
          <p:cNvSpPr txBox="1"/>
          <p:nvPr/>
        </p:nvSpPr>
        <p:spPr>
          <a:xfrm>
            <a:off x="6612913" y="812525"/>
            <a:ext cx="1833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 unique promotions or messaging based on the user’s location through one SQR Code™ 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FB679FA-3440-1640-A9DF-5BEFF42B0C6D}"/>
              </a:ext>
            </a:extLst>
          </p:cNvPr>
          <p:cNvSpPr txBox="1"/>
          <p:nvPr/>
        </p:nvSpPr>
        <p:spPr>
          <a:xfrm>
            <a:off x="7475466" y="1758046"/>
            <a:ext cx="1526529" cy="784824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prstClr val="white"/>
                </a:solidFill>
                <a:latin typeface="Calibri"/>
                <a:cs typeface="Calibri"/>
              </a:rPr>
              <a:t>Program sequenced or randomized outcomes based on the distribution channel, time of day, user’s location and/or number of scans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09F21CB-B8A4-2840-A879-1608AA31173F}"/>
              </a:ext>
            </a:extLst>
          </p:cNvPr>
          <p:cNvSpPr txBox="1"/>
          <p:nvPr/>
        </p:nvSpPr>
        <p:spPr>
          <a:xfrm>
            <a:off x="7522963" y="3049283"/>
            <a:ext cx="144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Unlock push notifications through ACTV8me’s native mobile wallet integration (Apple Pay/Google Pay)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05CC0A-0563-AA45-ACF5-9C99232D38DB}"/>
              </a:ext>
            </a:extLst>
          </p:cNvPr>
          <p:cNvSpPr txBox="1"/>
          <p:nvPr/>
        </p:nvSpPr>
        <p:spPr>
          <a:xfrm>
            <a:off x="6619494" y="4304957"/>
            <a:ext cx="154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 scratcher layer for a surprise-and-delight reveal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D0E204-0A43-374F-B9DC-B9FEE31F33CF}"/>
              </a:ext>
            </a:extLst>
          </p:cNvPr>
          <p:cNvSpPr txBox="1"/>
          <p:nvPr/>
        </p:nvSpPr>
        <p:spPr>
          <a:xfrm>
            <a:off x="3432285" y="861754"/>
            <a:ext cx="229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content (images, video, social media) to enhance brand messaging and loyalty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543DC5-51EF-2B44-830B-C4CEAB4F5BFA}"/>
              </a:ext>
            </a:extLst>
          </p:cNvPr>
          <p:cNvSpPr txBox="1"/>
          <p:nvPr/>
        </p:nvSpPr>
        <p:spPr>
          <a:xfrm>
            <a:off x="3187198" y="1768318"/>
            <a:ext cx="12594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CCPA, GDPR and IAB-certified for a brand-safe, opt-in experience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E14619-2D6E-A14B-9BAA-8E95A27EB84E}"/>
              </a:ext>
            </a:extLst>
          </p:cNvPr>
          <p:cNvSpPr txBox="1"/>
          <p:nvPr/>
        </p:nvSpPr>
        <p:spPr>
          <a:xfrm>
            <a:off x="3211793" y="3153248"/>
            <a:ext cx="131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 first-party data through prizing, sweepstakes, and submission forms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3835D7E-911B-D04E-8C38-905ECADD86CD}"/>
              </a:ext>
            </a:extLst>
          </p:cNvPr>
          <p:cNvSpPr txBox="1"/>
          <p:nvPr/>
        </p:nvSpPr>
        <p:spPr>
          <a:xfrm>
            <a:off x="3527734" y="4263267"/>
            <a:ext cx="1873695" cy="369326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>
              <a:defRPr/>
            </a:pPr>
            <a:r>
              <a:rPr lang="en-US" sz="900">
                <a:solidFill>
                  <a:prstClr val="white"/>
                </a:solidFill>
                <a:latin typeface="Calibri"/>
                <a:cs typeface="Calibri"/>
              </a:rPr>
              <a:t>Generate real-time feedback through instant polling and quizzes</a:t>
            </a:r>
            <a:endParaRPr lang="en-US" sz="9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6" name="Picture 65" descr="A picture containing indoor, sitting, counter, room&#10;&#10;Description automatically generated">
            <a:extLst>
              <a:ext uri="{FF2B5EF4-FFF2-40B4-BE49-F238E27FC236}">
                <a16:creationId xmlns:a16="http://schemas.microsoft.com/office/drawing/2014/main" id="{28DAD47F-4324-E34F-AAA5-8E0B14740543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7" t="55960" r="36403" b="29388"/>
          <a:stretch/>
        </p:blipFill>
        <p:spPr>
          <a:xfrm>
            <a:off x="488647" y="2182324"/>
            <a:ext cx="510310" cy="6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4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371371-1BF6-3746-863A-158E3032843B}"/>
              </a:ext>
            </a:extLst>
          </p:cNvPr>
          <p:cNvSpPr/>
          <p:nvPr/>
        </p:nvSpPr>
        <p:spPr>
          <a:xfrm>
            <a:off x="274429" y="219221"/>
            <a:ext cx="8595141" cy="654025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en-US" sz="1100" b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DraftKings Can Amplify their DOOH efforts with an SQR Code™</a:t>
            </a:r>
          </a:p>
          <a:p>
            <a:pPr defTabSz="685800"/>
            <a:r>
              <a:rPr lang="en-US" sz="900" dirty="0">
                <a:solidFill>
                  <a:srgbClr val="1D1C1D"/>
                </a:solidFill>
                <a:latin typeface="Open Sans"/>
                <a:ea typeface="Open Sans"/>
                <a:cs typeface="Open Sans"/>
              </a:rPr>
              <a:t>Consumers are encouraged to scan the Sequential QR Code™️ (SQR Code™️) across the ad campaign to unlock a personalized experience that maximizes  engagement. The platform can decipher if a consumer has the app installed or not and based on that information, we can curate a personalized consumer journey.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241B2-B860-5946-ABE6-C000E8EBE813}"/>
              </a:ext>
            </a:extLst>
          </p:cNvPr>
          <p:cNvSpPr txBox="1"/>
          <p:nvPr/>
        </p:nvSpPr>
        <p:spPr>
          <a:xfrm>
            <a:off x="274429" y="3584772"/>
            <a:ext cx="2795093" cy="4154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>
              <a:defRPr/>
            </a:pPr>
            <a:r>
              <a:rPr lang="en-US" sz="750">
                <a:solidFill>
                  <a:srgbClr val="1D1C1D"/>
                </a:solidFill>
                <a:latin typeface="Open Sans"/>
                <a:ea typeface="Open Sans"/>
                <a:cs typeface="Open Sans"/>
              </a:rPr>
              <a:t>DraftKings can drive traffic to the app store for immediate downloads or provide incentives to all users  through one SQR Code™️ activation.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6D90D8F5-829C-5746-927C-5B7B05651B5B}"/>
              </a:ext>
            </a:extLst>
          </p:cNvPr>
          <p:cNvSpPr/>
          <p:nvPr/>
        </p:nvSpPr>
        <p:spPr>
          <a:xfrm>
            <a:off x="3208" y="5058555"/>
            <a:ext cx="9137586" cy="90625"/>
          </a:xfrm>
          <a:custGeom>
            <a:avLst/>
            <a:gdLst/>
            <a:ahLst/>
            <a:cxnLst/>
            <a:rect l="l" t="t" r="r" b="b"/>
            <a:pathLst>
              <a:path w="20104100" h="199390">
                <a:moveTo>
                  <a:pt x="0" y="198946"/>
                </a:moveTo>
                <a:lnTo>
                  <a:pt x="20104099" y="198946"/>
                </a:lnTo>
                <a:lnTo>
                  <a:pt x="20104099" y="0"/>
                </a:lnTo>
                <a:lnTo>
                  <a:pt x="0" y="0"/>
                </a:lnTo>
                <a:lnTo>
                  <a:pt x="0" y="198946"/>
                </a:lnTo>
                <a:close/>
              </a:path>
            </a:pathLst>
          </a:custGeom>
          <a:solidFill>
            <a:srgbClr val="22BAED"/>
          </a:solidFill>
        </p:spPr>
        <p:txBody>
          <a:bodyPr wrap="square" lIns="0" tIns="0" rIns="0" bIns="0" rtlCol="0"/>
          <a:lstStyle/>
          <a:p>
            <a:pPr defTabSz="685769">
              <a:defRPr/>
            </a:pPr>
            <a:endParaRPr sz="818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230" name="Picture 14" descr="page1image52168384">
            <a:extLst>
              <a:ext uri="{FF2B5EF4-FFF2-40B4-BE49-F238E27FC236}">
                <a16:creationId xmlns:a16="http://schemas.microsoft.com/office/drawing/2014/main" id="{B9395E23-7E43-4A49-AF80-57FB0ABB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74D40E2-BB11-C845-AE35-CB2689F07777}"/>
              </a:ext>
            </a:extLst>
          </p:cNvPr>
          <p:cNvSpPr/>
          <p:nvPr/>
        </p:nvSpPr>
        <p:spPr>
          <a:xfrm>
            <a:off x="5839271" y="2835605"/>
            <a:ext cx="8273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350">
                <a:solidFill>
                  <a:srgbClr val="1D1C1D"/>
                </a:solidFill>
                <a:latin typeface="Slack-Lato"/>
              </a:rPr>
              <a:t>OR</a:t>
            </a:r>
            <a:endParaRPr lang="en-US" sz="1350" spc="7">
              <a:solidFill>
                <a:srgbClr val="343433"/>
              </a:solidFill>
              <a:latin typeface="Open Sans"/>
              <a:cs typeface="Open Sans"/>
            </a:endParaRPr>
          </a:p>
        </p:txBody>
      </p:sp>
      <p:pic>
        <p:nvPicPr>
          <p:cNvPr id="3" name="Picture 2" descr="A picture containing cup, dark&#10;&#10;Description automatically generated">
            <a:extLst>
              <a:ext uri="{FF2B5EF4-FFF2-40B4-BE49-F238E27FC236}">
                <a16:creationId xmlns:a16="http://schemas.microsoft.com/office/drawing/2014/main" id="{7B26CC23-03BA-EF91-19F6-52B8B9456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6" t="11692" r="27506" b="4837"/>
          <a:stretch/>
        </p:blipFill>
        <p:spPr>
          <a:xfrm>
            <a:off x="948541" y="1177432"/>
            <a:ext cx="1446868" cy="23971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C821818-D75C-3321-1325-EE1693494A74}"/>
              </a:ext>
            </a:extLst>
          </p:cNvPr>
          <p:cNvGrpSpPr/>
          <p:nvPr/>
        </p:nvGrpSpPr>
        <p:grpSpPr>
          <a:xfrm>
            <a:off x="3973541" y="988185"/>
            <a:ext cx="2000083" cy="3694839"/>
            <a:chOff x="6417741" y="1131712"/>
            <a:chExt cx="1359179" cy="2510870"/>
          </a:xfrm>
        </p:grpSpPr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59B4B6F-ACC2-FAD4-1946-E40670AE9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908" y="1245549"/>
              <a:ext cx="1055032" cy="2283197"/>
            </a:xfrm>
            <a:prstGeom prst="rect">
              <a:avLst/>
            </a:prstGeom>
          </p:spPr>
        </p:pic>
        <p:pic>
          <p:nvPicPr>
            <p:cNvPr id="19" name="Picture 4" descr="iPhone XR White Mockup PNG Image | Free Download | Search png, Iphone  mockup, Phone mockup">
              <a:extLst>
                <a:ext uri="{FF2B5EF4-FFF2-40B4-BE49-F238E27FC236}">
                  <a16:creationId xmlns:a16="http://schemas.microsoft.com/office/drawing/2014/main" id="{647DC7B7-623E-0A2D-1BC5-6F0D7A275B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7" r="24351"/>
            <a:stretch/>
          </p:blipFill>
          <p:spPr bwMode="auto">
            <a:xfrm>
              <a:off x="6417741" y="1131712"/>
              <a:ext cx="1359179" cy="25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 descr="Qr code&#10;&#10;Description automatically generated">
            <a:extLst>
              <a:ext uri="{FF2B5EF4-FFF2-40B4-BE49-F238E27FC236}">
                <a16:creationId xmlns:a16="http://schemas.microsoft.com/office/drawing/2014/main" id="{80DDF56C-4637-B23E-6627-534813E7EB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01" y="1822023"/>
            <a:ext cx="455510" cy="455510"/>
          </a:xfrm>
          <a:prstGeom prst="rect">
            <a:avLst/>
          </a:prstGeom>
        </p:spPr>
      </p:pic>
      <p:pic>
        <p:nvPicPr>
          <p:cNvPr id="27" name="Picture 2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03A0731-AC7E-FC12-6E0F-8E37F92B78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38" y="1134303"/>
            <a:ext cx="1562406" cy="3381207"/>
          </a:xfrm>
          <a:prstGeom prst="rect">
            <a:avLst/>
          </a:prstGeom>
        </p:spPr>
      </p:pic>
      <p:pic>
        <p:nvPicPr>
          <p:cNvPr id="22" name="Picture 4" descr="iPhone XR White Mockup PNG Image | Free Download | Search png, Iphone  mockup, Phone mockup">
            <a:extLst>
              <a:ext uri="{FF2B5EF4-FFF2-40B4-BE49-F238E27FC236}">
                <a16:creationId xmlns:a16="http://schemas.microsoft.com/office/drawing/2014/main" id="{0F812831-D72F-1DD6-F020-429B348FA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r="24499"/>
          <a:stretch/>
        </p:blipFill>
        <p:spPr bwMode="auto">
          <a:xfrm>
            <a:off x="6555877" y="988184"/>
            <a:ext cx="1935369" cy="369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" descr="iPhone XR White Mockup PNG Image | Free Download | Search png, Iphone  mockup, Phone mockup">
            <a:extLst>
              <a:ext uri="{FF2B5EF4-FFF2-40B4-BE49-F238E27FC236}">
                <a16:creationId xmlns:a16="http://schemas.microsoft.com/office/drawing/2014/main" id="{99720E95-5F14-124F-AE10-B52A062C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38" y="1167990"/>
            <a:ext cx="2510870" cy="25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bject 2">
            <a:extLst>
              <a:ext uri="{FF2B5EF4-FFF2-40B4-BE49-F238E27FC236}">
                <a16:creationId xmlns:a16="http://schemas.microsoft.com/office/drawing/2014/main" id="{52A3A0D4-94B8-7B4D-8980-FE1A19B83FD5}"/>
              </a:ext>
            </a:extLst>
          </p:cNvPr>
          <p:cNvSpPr/>
          <p:nvPr/>
        </p:nvSpPr>
        <p:spPr>
          <a:xfrm>
            <a:off x="-1236" y="0"/>
            <a:ext cx="1919756" cy="29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7C8CB6E1-1FA6-434E-B1A7-F402A889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96" y="425395"/>
            <a:ext cx="8723207" cy="68981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/>
          <a:p>
            <a:pPr marL="5239" defTabSz="415830">
              <a:spcBef>
                <a:spcPts val="683"/>
              </a:spcBef>
            </a:pPr>
            <a:r>
              <a:rPr lang="en-US" sz="1100" b="1" spc="-4" dirty="0">
                <a:solidFill>
                  <a:schemeClr val="tx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DraftKings: Supercharge Ad Campaigns with a Customer-Centric Approach that Boosts Engagement and ROI</a:t>
            </a:r>
            <a:br>
              <a:rPr lang="en-US" sz="1100" b="1" spc="-4" dirty="0">
                <a:latin typeface="OpenSans-Semibold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900" spc="5" dirty="0">
                <a:solidFill>
                  <a:schemeClr val="tx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Users can point their cell phone cameras at the </a:t>
            </a:r>
            <a:r>
              <a:rPr lang="en-US" sz="900" dirty="0">
                <a:solidFill>
                  <a:srgbClr val="1D1C1D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SQR Code™️ </a:t>
            </a:r>
            <a:r>
              <a:rPr lang="en-US" sz="900" spc="5" dirty="0">
                <a:solidFill>
                  <a:schemeClr val="tx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and are redirected to the native app store where they can immediately download the app. DraftKings can optimize campaigns by embedding a performance-based code and include a specific call to action. The </a:t>
            </a:r>
            <a:r>
              <a:rPr lang="en-US" sz="900" dirty="0">
                <a:solidFill>
                  <a:srgbClr val="1D1C1D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SQR Codes™️ </a:t>
            </a:r>
            <a:r>
              <a:rPr lang="en-US" sz="900" spc="5" dirty="0">
                <a:solidFill>
                  <a:schemeClr val="tx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serve as an opportunity to drive awareness, engagement and drive traffic to the application.</a:t>
            </a:r>
            <a:endParaRPr lang="en-US" sz="1100" spc="-4" dirty="0">
              <a:solidFill>
                <a:schemeClr val="tx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40692-3AD5-4243-AAF0-768B40056B7A}"/>
              </a:ext>
            </a:extLst>
          </p:cNvPr>
          <p:cNvSpPr txBox="1"/>
          <p:nvPr/>
        </p:nvSpPr>
        <p:spPr>
          <a:xfrm>
            <a:off x="134866" y="2092"/>
            <a:ext cx="20573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C0F57A5-7444-794C-B8F0-E5456EDC0F16}"/>
              </a:ext>
            </a:extLst>
          </p:cNvPr>
          <p:cNvSpPr/>
          <p:nvPr/>
        </p:nvSpPr>
        <p:spPr>
          <a:xfrm>
            <a:off x="118052" y="48447"/>
            <a:ext cx="16811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900" b="1" kern="0" spc="-4">
                <a:solidFill>
                  <a:prstClr val="white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Consumer Journey 1</a:t>
            </a:r>
            <a:endParaRPr lang="en-US" sz="12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F4CC826-B189-984C-9BE9-1B5566A01A79}"/>
              </a:ext>
            </a:extLst>
          </p:cNvPr>
          <p:cNvGrpSpPr/>
          <p:nvPr/>
        </p:nvGrpSpPr>
        <p:grpSpPr>
          <a:xfrm>
            <a:off x="0" y="4107120"/>
            <a:ext cx="9144000" cy="1055836"/>
            <a:chOff x="0" y="4107120"/>
            <a:chExt cx="9144000" cy="1055836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7F541C2-23AE-6F43-B597-E8BE0A685C9E}"/>
                </a:ext>
              </a:extLst>
            </p:cNvPr>
            <p:cNvSpPr/>
            <p:nvPr/>
          </p:nvSpPr>
          <p:spPr>
            <a:xfrm>
              <a:off x="0" y="4107120"/>
              <a:ext cx="9144000" cy="105583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78027A7-605A-AD44-8183-6B147AA207B6}"/>
                </a:ext>
              </a:extLst>
            </p:cNvPr>
            <p:cNvSpPr txBox="1"/>
            <p:nvPr/>
          </p:nvSpPr>
          <p:spPr>
            <a:xfrm>
              <a:off x="2074208" y="4262012"/>
              <a:ext cx="1913812" cy="7386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User authenticated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Scan tracking (# of scans)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URL or scan methodology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Unique impressions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Location and locale identified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Drive to native app stores</a:t>
              </a:r>
              <a:endPara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ACEE77A-2A59-AE46-B97A-7A0FBDEDCA8D}"/>
                </a:ext>
              </a:extLst>
            </p:cNvPr>
            <p:cNvSpPr txBox="1"/>
            <p:nvPr/>
          </p:nvSpPr>
          <p:spPr>
            <a:xfrm>
              <a:off x="4056020" y="4311763"/>
              <a:ext cx="1887338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 Of Site views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Sequential offer/information delivered based on interactions</a:t>
              </a:r>
            </a:p>
            <a:p>
              <a:pPr marL="171446" indent="-171446" defTabSz="685800">
                <a:buFont typeface="Arial,Sans-Serif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Device type (iOS/Android)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69DB3A4-7B6D-F04A-9537-E4DE2CFB898E}"/>
                </a:ext>
              </a:extLst>
            </p:cNvPr>
            <p:cNvSpPr txBox="1"/>
            <p:nvPr/>
          </p:nvSpPr>
          <p:spPr>
            <a:xfrm>
              <a:off x="6095415" y="4311763"/>
              <a:ext cx="2397966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0815" indent="-170815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Time of day </a:t>
              </a:r>
              <a:endParaRPr lang="en-US">
                <a:solidFill>
                  <a:schemeClr val="bg1"/>
                </a:solidFill>
                <a:latin typeface="Open Sans"/>
                <a:ea typeface="Open Sans"/>
                <a:cs typeface="Open Sans"/>
              </a:endParaRPr>
            </a:p>
            <a:p>
              <a:pPr marL="170815" indent="-170815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Engagement rate</a:t>
              </a:r>
            </a:p>
            <a:p>
              <a:pPr marL="170815" indent="-170815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Engagement by media source activation</a:t>
              </a:r>
              <a:endParaRPr lang="en-US" sz="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0815" indent="-170815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A/B testing </a:t>
              </a:r>
              <a:endPara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3F8F2F-1CFD-5948-B1B7-2E821BAF74CE}"/>
                </a:ext>
              </a:extLst>
            </p:cNvPr>
            <p:cNvSpPr txBox="1"/>
            <p:nvPr/>
          </p:nvSpPr>
          <p:spPr>
            <a:xfrm>
              <a:off x="390333" y="4504386"/>
              <a:ext cx="1293542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685800"/>
              <a:r>
                <a:rPr lang="en-US" sz="10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KPI’s Measured: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F25E7-2130-E642-B4FE-27B1C3DF96C9}"/>
              </a:ext>
            </a:extLst>
          </p:cNvPr>
          <p:cNvSpPr/>
          <p:nvPr/>
        </p:nvSpPr>
        <p:spPr>
          <a:xfrm>
            <a:off x="7676505" y="2894311"/>
            <a:ext cx="467677" cy="7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946BE2-86C4-2C4A-A14D-D9284D30B60C}"/>
              </a:ext>
            </a:extLst>
          </p:cNvPr>
          <p:cNvSpPr/>
          <p:nvPr/>
        </p:nvSpPr>
        <p:spPr>
          <a:xfrm>
            <a:off x="2335661" y="1541322"/>
            <a:ext cx="889469" cy="926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4" name="Graphic 103" descr="Arrow Right with solid fill">
            <a:extLst>
              <a:ext uri="{FF2B5EF4-FFF2-40B4-BE49-F238E27FC236}">
                <a16:creationId xmlns:a16="http://schemas.microsoft.com/office/drawing/2014/main" id="{C2FF6732-2B79-5E45-9DA6-044DD529A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6081" y="2191946"/>
            <a:ext cx="405070" cy="40507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EB1B2FA8-0BC5-B74F-97EB-CD4EA516F19A}"/>
              </a:ext>
            </a:extLst>
          </p:cNvPr>
          <p:cNvSpPr txBox="1"/>
          <p:nvPr/>
        </p:nvSpPr>
        <p:spPr>
          <a:xfrm>
            <a:off x="6240255" y="3667895"/>
            <a:ext cx="1724839" cy="3000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3" tIns="45717" rIns="91433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751"/>
            <a:r>
              <a:rPr lang="en-US" sz="675" dirty="0">
                <a:solidFill>
                  <a:prstClr val="black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User is driven to native app store for immediate download.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A9D609-81E9-3842-8104-52A0D1586AA7}"/>
              </a:ext>
            </a:extLst>
          </p:cNvPr>
          <p:cNvSpPr txBox="1"/>
          <p:nvPr/>
        </p:nvSpPr>
        <p:spPr>
          <a:xfrm>
            <a:off x="3520023" y="3683714"/>
            <a:ext cx="1579192" cy="196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3" tIns="45717" rIns="91433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751"/>
            <a:r>
              <a:rPr lang="en-US" sz="675" dirty="0">
                <a:solidFill>
                  <a:prstClr val="black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User scans SQR Code™️</a:t>
            </a:r>
          </a:p>
        </p:txBody>
      </p:sp>
      <p:pic>
        <p:nvPicPr>
          <p:cNvPr id="2" name="Picture 1" descr="A picture containing cup, dark&#10;&#10;Description automatically generated">
            <a:extLst>
              <a:ext uri="{FF2B5EF4-FFF2-40B4-BE49-F238E27FC236}">
                <a16:creationId xmlns:a16="http://schemas.microsoft.com/office/drawing/2014/main" id="{E745C6C5-B55C-D88B-3979-932CCDBF50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6" t="11692" r="27506" b="4837"/>
          <a:stretch/>
        </p:blipFill>
        <p:spPr>
          <a:xfrm>
            <a:off x="1075798" y="1245575"/>
            <a:ext cx="1446868" cy="23971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E3DDC9-3AF3-07EA-3769-E02A692FB862}"/>
              </a:ext>
            </a:extLst>
          </p:cNvPr>
          <p:cNvGrpSpPr/>
          <p:nvPr/>
        </p:nvGrpSpPr>
        <p:grpSpPr>
          <a:xfrm>
            <a:off x="5877483" y="1131712"/>
            <a:ext cx="2510870" cy="2510870"/>
            <a:chOff x="5877483" y="1131712"/>
            <a:chExt cx="2510870" cy="2510870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35ED6BD-72A0-F9CD-2FF5-446DF1052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908" y="1245549"/>
              <a:ext cx="1055032" cy="2283197"/>
            </a:xfrm>
            <a:prstGeom prst="rect">
              <a:avLst/>
            </a:prstGeom>
          </p:spPr>
        </p:pic>
        <p:pic>
          <p:nvPicPr>
            <p:cNvPr id="16" name="Picture 4" descr="iPhone XR White Mockup PNG Image | Free Download | Search png, Iphone  mockup, Phone mockup">
              <a:extLst>
                <a:ext uri="{FF2B5EF4-FFF2-40B4-BE49-F238E27FC236}">
                  <a16:creationId xmlns:a16="http://schemas.microsoft.com/office/drawing/2014/main" id="{AB633D21-1A80-934B-8166-5EE2C6DE8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483" y="1131712"/>
              <a:ext cx="2510870" cy="25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F10A2E0D-711E-22B6-8096-FF90B720C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77" y="1918161"/>
            <a:ext cx="455510" cy="455510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F365B829-F496-A601-83EA-EADC16A2FC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89" y="1932041"/>
            <a:ext cx="883259" cy="8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7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7C8CB6E1-1FA6-434E-B1A7-F402A889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96" y="409194"/>
            <a:ext cx="8723207" cy="66437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/>
          <a:p>
            <a:pPr marL="5239" defTabSz="415830">
              <a:spcBef>
                <a:spcPts val="683"/>
              </a:spcBef>
            </a:pPr>
            <a:r>
              <a:rPr lang="en-US" sz="1100" b="1" spc="-4" dirty="0">
                <a:solidFill>
                  <a:schemeClr val="tx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DraftKings: Create a Unique Interactive Experience that Incentivizes Users to Keep Playing</a:t>
            </a:r>
            <a:br>
              <a:rPr lang="en-US" sz="1100" b="1" spc="-4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900" spc="5" dirty="0">
                <a:solidFill>
                  <a:schemeClr val="tx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Users can point their cell phone cameras at the SQR Codes™️ across the ad campaign and based on whether they already have the DraftKings app downloaded onto their device, users can be taken to landing pages promoting a variety of incentives for new and existing users. </a:t>
            </a:r>
            <a:r>
              <a:rPr lang="en-US" sz="900" spc="5">
                <a:solidFill>
                  <a:schemeClr val="tx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DraftKings can </a:t>
            </a:r>
            <a:r>
              <a:rPr lang="en-US" sz="900" spc="5" dirty="0">
                <a:solidFill>
                  <a:schemeClr val="tx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motivate additional downloads and retain current players with this DTC approach. </a:t>
            </a:r>
            <a:endParaRPr lang="en-US" sz="800" spc="5" dirty="0">
              <a:solidFill>
                <a:schemeClr val="tx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object 2">
            <a:extLst>
              <a:ext uri="{FF2B5EF4-FFF2-40B4-BE49-F238E27FC236}">
                <a16:creationId xmlns:a16="http://schemas.microsoft.com/office/drawing/2014/main" id="{CFA4A4D3-758F-CD46-B106-02503E0F07A8}"/>
              </a:ext>
            </a:extLst>
          </p:cNvPr>
          <p:cNvSpPr/>
          <p:nvPr/>
        </p:nvSpPr>
        <p:spPr>
          <a:xfrm>
            <a:off x="-1236" y="0"/>
            <a:ext cx="1919756" cy="29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ectangle 8">
            <a:extLst>
              <a:ext uri="{FF2B5EF4-FFF2-40B4-BE49-F238E27FC236}">
                <a16:creationId xmlns:a16="http://schemas.microsoft.com/office/drawing/2014/main" id="{0CDBAA53-6E79-9840-BB2D-212462364AB4}"/>
              </a:ext>
            </a:extLst>
          </p:cNvPr>
          <p:cNvSpPr/>
          <p:nvPr/>
        </p:nvSpPr>
        <p:spPr>
          <a:xfrm>
            <a:off x="118052" y="48447"/>
            <a:ext cx="16811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900" b="1" kern="0" spc="-4">
                <a:solidFill>
                  <a:prstClr val="white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Consumer Journey 2</a:t>
            </a:r>
            <a:endParaRPr lang="en-US" sz="12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CF2F6EB-71E4-E844-A50C-A04E09A23118}"/>
              </a:ext>
            </a:extLst>
          </p:cNvPr>
          <p:cNvGrpSpPr/>
          <p:nvPr/>
        </p:nvGrpSpPr>
        <p:grpSpPr>
          <a:xfrm>
            <a:off x="0" y="4107120"/>
            <a:ext cx="9144000" cy="1055836"/>
            <a:chOff x="0" y="4107120"/>
            <a:chExt cx="9144000" cy="10558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8A5FF5A-0AFC-4C49-870A-E9BC4654F773}"/>
                </a:ext>
              </a:extLst>
            </p:cNvPr>
            <p:cNvSpPr/>
            <p:nvPr/>
          </p:nvSpPr>
          <p:spPr>
            <a:xfrm>
              <a:off x="0" y="4107120"/>
              <a:ext cx="9144000" cy="105583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72082CD-F8C4-A349-9F8A-139F7ED070E3}"/>
                </a:ext>
              </a:extLst>
            </p:cNvPr>
            <p:cNvSpPr txBox="1"/>
            <p:nvPr/>
          </p:nvSpPr>
          <p:spPr>
            <a:xfrm>
              <a:off x="2074208" y="4262012"/>
              <a:ext cx="1913812" cy="7386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User authenticated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Scan tracking (# of scans)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URL or scan methodology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Unique impressions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Location and locale identified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Drive to native app stores</a:t>
              </a:r>
              <a:endPara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F792D8E-007A-0F41-8AFC-5058D53EE6EC}"/>
                </a:ext>
              </a:extLst>
            </p:cNvPr>
            <p:cNvSpPr txBox="1"/>
            <p:nvPr/>
          </p:nvSpPr>
          <p:spPr>
            <a:xfrm>
              <a:off x="4056020" y="4311763"/>
              <a:ext cx="1887338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 Of Site views</a:t>
              </a:r>
            </a:p>
            <a:p>
              <a:pPr marL="171446" indent="-171446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Sequential offer/information delivered based on interactions</a:t>
              </a:r>
            </a:p>
            <a:p>
              <a:pPr marL="171446" indent="-171446" defTabSz="685800">
                <a:buFont typeface="Arial,Sans-Serif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Device type (iOS/Android)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98FE29A-AFDE-CE46-AFF9-6523724452DE}"/>
                </a:ext>
              </a:extLst>
            </p:cNvPr>
            <p:cNvSpPr txBox="1"/>
            <p:nvPr/>
          </p:nvSpPr>
          <p:spPr>
            <a:xfrm>
              <a:off x="6095415" y="4311763"/>
              <a:ext cx="2397966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0815" indent="-170815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Time of day </a:t>
              </a:r>
              <a:endParaRPr lang="en-US">
                <a:solidFill>
                  <a:schemeClr val="bg1"/>
                </a:solidFill>
                <a:latin typeface="Open Sans"/>
                <a:ea typeface="Open Sans"/>
                <a:cs typeface="Open Sans"/>
              </a:endParaRPr>
            </a:p>
            <a:p>
              <a:pPr marL="170815" indent="-170815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Engagement rate</a:t>
              </a:r>
            </a:p>
            <a:p>
              <a:pPr marL="170815" indent="-170815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Engagement by media source activation</a:t>
              </a:r>
              <a:endParaRPr lang="en-US" sz="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0815" indent="-170815" defTabSz="685800">
                <a:buFont typeface="Arial" panose="020B0604020202020204" pitchFamily="34" charset="0"/>
                <a:buChar char="•"/>
              </a:pPr>
              <a:r>
                <a:rPr lang="en-US" sz="7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A/B testing </a:t>
              </a:r>
              <a:endPara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283D40F-3F19-974B-B22C-D8D37C0DAE6F}"/>
                </a:ext>
              </a:extLst>
            </p:cNvPr>
            <p:cNvSpPr txBox="1"/>
            <p:nvPr/>
          </p:nvSpPr>
          <p:spPr>
            <a:xfrm>
              <a:off x="390333" y="4504386"/>
              <a:ext cx="1293542" cy="2539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685800"/>
              <a:r>
                <a:rPr lang="en-US" sz="10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KPI’s Measured: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F6D9B63-3A8F-4881-85B0-1A4C72993B47}"/>
              </a:ext>
            </a:extLst>
          </p:cNvPr>
          <p:cNvSpPr txBox="1"/>
          <p:nvPr/>
        </p:nvSpPr>
        <p:spPr>
          <a:xfrm>
            <a:off x="2362469" y="3598415"/>
            <a:ext cx="1579192" cy="196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3" tIns="45717" rIns="91433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751"/>
            <a:r>
              <a:rPr lang="en-US" sz="675" dirty="0">
                <a:solidFill>
                  <a:prstClr val="black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User scans SQR Code™️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EFC71-F153-4E5B-89F4-FFDFA85662A8}"/>
              </a:ext>
            </a:extLst>
          </p:cNvPr>
          <p:cNvSpPr txBox="1"/>
          <p:nvPr/>
        </p:nvSpPr>
        <p:spPr>
          <a:xfrm>
            <a:off x="4637885" y="3588067"/>
            <a:ext cx="1762374" cy="507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3" tIns="45717" rIns="91433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751"/>
            <a:r>
              <a:rPr lang="en-US" sz="675" dirty="0">
                <a:solidFill>
                  <a:prstClr val="black"/>
                </a:solidFill>
                <a:latin typeface="Open Sans"/>
                <a:ea typeface="+mn-lt"/>
                <a:cs typeface="Calibri"/>
              </a:rPr>
              <a:t>User is brought to a microsite hosted by ACTV8me with optional native mobile wallet integration.</a:t>
            </a:r>
          </a:p>
          <a:p>
            <a:pPr algn="ctr" defTabSz="685751"/>
            <a:endParaRPr lang="en-US" sz="675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B716B-A6F5-4CF0-A854-A19CA07F8CE5}"/>
              </a:ext>
            </a:extLst>
          </p:cNvPr>
          <p:cNvSpPr txBox="1"/>
          <p:nvPr/>
        </p:nvSpPr>
        <p:spPr>
          <a:xfrm>
            <a:off x="7136208" y="3597730"/>
            <a:ext cx="1579193" cy="3000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3" tIns="45717" rIns="91433" bIns="4571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751"/>
            <a:r>
              <a:rPr lang="en-US" sz="675" dirty="0">
                <a:solidFill>
                  <a:prstClr val="black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User can take advantage of the DraftKings incentives online.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8AFCFEC-81AB-4041-8F5E-BD306483B6AD}"/>
              </a:ext>
            </a:extLst>
          </p:cNvPr>
          <p:cNvSpPr/>
          <p:nvPr/>
        </p:nvSpPr>
        <p:spPr>
          <a:xfrm>
            <a:off x="4082367" y="1558128"/>
            <a:ext cx="998312" cy="496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1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AAF1FAB-7C97-F24E-ADC8-789E3C79EEFC}"/>
              </a:ext>
            </a:extLst>
          </p:cNvPr>
          <p:cNvSpPr/>
          <p:nvPr/>
        </p:nvSpPr>
        <p:spPr>
          <a:xfrm>
            <a:off x="4078922" y="2087685"/>
            <a:ext cx="998312" cy="193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1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B3CF44A-2FC9-E246-9AAB-C2A34117F24B}"/>
              </a:ext>
            </a:extLst>
          </p:cNvPr>
          <p:cNvSpPr/>
          <p:nvPr/>
        </p:nvSpPr>
        <p:spPr>
          <a:xfrm>
            <a:off x="4053220" y="2495093"/>
            <a:ext cx="998312" cy="193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51"/>
            <a:endParaRPr lang="en-US" sz="225" i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10821D-E6B2-C945-A36D-709FA924FA58}"/>
              </a:ext>
            </a:extLst>
          </p:cNvPr>
          <p:cNvSpPr txBox="1"/>
          <p:nvPr/>
        </p:nvSpPr>
        <p:spPr>
          <a:xfrm>
            <a:off x="7745814" y="2010638"/>
            <a:ext cx="83904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1"/>
            <a:r>
              <a:rPr lang="en-US" sz="750" b="1">
                <a:solidFill>
                  <a:prstClr val="white"/>
                </a:solidFill>
                <a:latin typeface="Calibri" panose="020F0502020204030204"/>
              </a:rPr>
              <a:t>1 Free Class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F25E7-2130-E642-B4FE-27B1C3DF96C9}"/>
              </a:ext>
            </a:extLst>
          </p:cNvPr>
          <p:cNvSpPr/>
          <p:nvPr/>
        </p:nvSpPr>
        <p:spPr>
          <a:xfrm>
            <a:off x="7691967" y="3017870"/>
            <a:ext cx="467677" cy="7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5549C7-6779-4604-9C49-F9951A41DFFD}"/>
              </a:ext>
            </a:extLst>
          </p:cNvPr>
          <p:cNvSpPr/>
          <p:nvPr/>
        </p:nvSpPr>
        <p:spPr>
          <a:xfrm>
            <a:off x="4108081" y="2248793"/>
            <a:ext cx="684470" cy="7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946BE2-86C4-2C4A-A14D-D9284D30B60C}"/>
              </a:ext>
            </a:extLst>
          </p:cNvPr>
          <p:cNvSpPr/>
          <p:nvPr/>
        </p:nvSpPr>
        <p:spPr>
          <a:xfrm>
            <a:off x="2351123" y="1664881"/>
            <a:ext cx="889469" cy="926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9E10133-3E12-4443-A1DF-3AE4CF1FB5FD}"/>
              </a:ext>
            </a:extLst>
          </p:cNvPr>
          <p:cNvSpPr/>
          <p:nvPr/>
        </p:nvSpPr>
        <p:spPr>
          <a:xfrm>
            <a:off x="6074712" y="2489295"/>
            <a:ext cx="533414" cy="6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8" name="Graphic 87" descr="Arrow Right with solid fill">
            <a:extLst>
              <a:ext uri="{FF2B5EF4-FFF2-40B4-BE49-F238E27FC236}">
                <a16:creationId xmlns:a16="http://schemas.microsoft.com/office/drawing/2014/main" id="{3EEF9D43-1C88-D748-AE92-45029DFCA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1502" y="2081057"/>
            <a:ext cx="405070" cy="405070"/>
          </a:xfrm>
          <a:prstGeom prst="rect">
            <a:avLst/>
          </a:prstGeom>
        </p:spPr>
      </p:pic>
      <p:pic>
        <p:nvPicPr>
          <p:cNvPr id="90" name="Graphic 89" descr="Arrow Right with solid fill">
            <a:extLst>
              <a:ext uri="{FF2B5EF4-FFF2-40B4-BE49-F238E27FC236}">
                <a16:creationId xmlns:a16="http://schemas.microsoft.com/office/drawing/2014/main" id="{25CFFF66-AAF8-5145-A2B4-C6FD95507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8556" y="2081057"/>
            <a:ext cx="405070" cy="405070"/>
          </a:xfrm>
          <a:prstGeom prst="rect">
            <a:avLst/>
          </a:prstGeom>
        </p:spPr>
      </p:pic>
      <p:pic>
        <p:nvPicPr>
          <p:cNvPr id="104" name="Picture 4" descr="iPhone XR White Mockup PNG Image | Free Download | Search png, Iphone  mockup, Phone mockup">
            <a:extLst>
              <a:ext uri="{FF2B5EF4-FFF2-40B4-BE49-F238E27FC236}">
                <a16:creationId xmlns:a16="http://schemas.microsoft.com/office/drawing/2014/main" id="{102235A6-9E68-AC40-920D-FE7FFABE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30" y="1110684"/>
            <a:ext cx="2510870" cy="25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1A58DD-E5BD-634A-B46F-A1D5A300CE10}"/>
              </a:ext>
            </a:extLst>
          </p:cNvPr>
          <p:cNvSpPr/>
          <p:nvPr/>
        </p:nvSpPr>
        <p:spPr>
          <a:xfrm>
            <a:off x="5105172" y="2054763"/>
            <a:ext cx="838596" cy="389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up, dark&#10;&#10;Description automatically generated">
            <a:extLst>
              <a:ext uri="{FF2B5EF4-FFF2-40B4-BE49-F238E27FC236}">
                <a16:creationId xmlns:a16="http://schemas.microsoft.com/office/drawing/2014/main" id="{91C29099-E2D1-DB29-F6C8-59C88D595F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6" t="11692" r="27506" b="4837"/>
          <a:stretch/>
        </p:blipFill>
        <p:spPr>
          <a:xfrm>
            <a:off x="531979" y="1224357"/>
            <a:ext cx="1446868" cy="2397197"/>
          </a:xfrm>
          <a:prstGeom prst="rect">
            <a:avLst/>
          </a:prstGeom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23DB0315-4ECE-A235-9EF7-753CD4B69A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58" y="1851665"/>
            <a:ext cx="455510" cy="455510"/>
          </a:xfrm>
          <a:prstGeom prst="rect">
            <a:avLst/>
          </a:prstGeom>
        </p:spPr>
      </p:pic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6E84C8A7-0BD1-6687-5BD6-27BDF9D614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85" y="1839086"/>
            <a:ext cx="883259" cy="883259"/>
          </a:xfrm>
          <a:prstGeom prst="rect">
            <a:avLst/>
          </a:prstGeom>
        </p:spPr>
      </p:pic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C1A65B-BF36-1F7B-3CCA-6ED10CAEF7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35" y="1185819"/>
            <a:ext cx="1060015" cy="2293981"/>
          </a:xfrm>
          <a:prstGeom prst="rect">
            <a:avLst/>
          </a:prstGeom>
        </p:spPr>
      </p:pic>
      <p:pic>
        <p:nvPicPr>
          <p:cNvPr id="22" name="Picture 2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3E12B84-2025-1B8F-B433-53BFD894BA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57" y="1177352"/>
            <a:ext cx="1063928" cy="2302448"/>
          </a:xfrm>
          <a:prstGeom prst="rect">
            <a:avLst/>
          </a:prstGeom>
        </p:spPr>
      </p:pic>
      <p:pic>
        <p:nvPicPr>
          <p:cNvPr id="10" name="Picture 4" descr="iPhone XR White Mockup PNG Image | Free Download | Search png, Iphone  mockup, Phone mockup">
            <a:extLst>
              <a:ext uri="{FF2B5EF4-FFF2-40B4-BE49-F238E27FC236}">
                <a16:creationId xmlns:a16="http://schemas.microsoft.com/office/drawing/2014/main" id="{3E39317D-8CE1-B582-1F6D-7DB08644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69" y="1080214"/>
            <a:ext cx="2510870" cy="25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phone X Screen Mockup transparent PNG - StickPNG">
            <a:extLst>
              <a:ext uri="{FF2B5EF4-FFF2-40B4-BE49-F238E27FC236}">
                <a16:creationId xmlns:a16="http://schemas.microsoft.com/office/drawing/2014/main" id="{09578071-7334-A840-862D-8F9FC4E3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05" y="1144793"/>
            <a:ext cx="2508334" cy="24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1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CCC94BC-5D6E-5747-ADE6-B9EEDD7CBF98}"/>
              </a:ext>
            </a:extLst>
          </p:cNvPr>
          <p:cNvSpPr txBox="1"/>
          <p:nvPr/>
        </p:nvSpPr>
        <p:spPr>
          <a:xfrm>
            <a:off x="338405" y="215348"/>
            <a:ext cx="8467189" cy="1203643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pPr defTabSz="685716">
              <a:defRPr/>
            </a:pPr>
            <a:r>
              <a:rPr lang="en-US" sz="1046" b="1">
                <a:solidFill>
                  <a:prstClr val="black"/>
                </a:solidFill>
                <a:latin typeface="Open Sans"/>
                <a:ea typeface="Open Sans"/>
                <a:cs typeface="Open Sans"/>
              </a:rPr>
              <a:t>ACTV8me Platform Can Drive a Diverse Campaign Across Multiple Markets/Territories Simultaneously</a:t>
            </a:r>
          </a:p>
          <a:p>
            <a:pPr defTabSz="685716">
              <a:defRPr/>
            </a:pPr>
            <a:r>
              <a:rPr lang="en-US" sz="887">
                <a:solidFill>
                  <a:prstClr val="black"/>
                </a:solidFill>
                <a:latin typeface="Open Sans"/>
                <a:ea typeface="Open Sans"/>
                <a:cs typeface="Open Sans"/>
              </a:rPr>
              <a:t>Leveraging one </a:t>
            </a:r>
            <a:r>
              <a:rPr lang="en-US" sz="887" b="1">
                <a:solidFill>
                  <a:prstClr val="black"/>
                </a:solidFill>
                <a:latin typeface="Open Sans"/>
                <a:ea typeface="Open Sans"/>
                <a:cs typeface="Open Sans"/>
              </a:rPr>
              <a:t>Sequential QR Code™ </a:t>
            </a:r>
            <a:r>
              <a:rPr lang="en-US" sz="887">
                <a:solidFill>
                  <a:prstClr val="black"/>
                </a:solidFill>
                <a:latin typeface="Open Sans"/>
                <a:ea typeface="Open Sans"/>
                <a:cs typeface="Open Sans"/>
              </a:rPr>
              <a:t>across any touchpoint, marketing collateral, ad campaign, or sponsorship, ACTV8me’s multi-tenant dashboard can configure, manage and report on </a:t>
            </a:r>
            <a:r>
              <a:rPr lang="en-US" sz="887" b="1">
                <a:solidFill>
                  <a:prstClr val="black"/>
                </a:solidFill>
                <a:latin typeface="Open Sans"/>
                <a:ea typeface="Open Sans"/>
                <a:cs typeface="Open Sans"/>
              </a:rPr>
              <a:t>unique experiences </a:t>
            </a:r>
            <a:r>
              <a:rPr lang="en-US" sz="887">
                <a:solidFill>
                  <a:prstClr val="black"/>
                </a:solidFill>
                <a:latin typeface="Open Sans"/>
                <a:ea typeface="Open Sans"/>
                <a:cs typeface="Open Sans"/>
              </a:rPr>
              <a:t>in real-time. ACTV8me can parse out these experiences by time, location, and the number of scans.</a:t>
            </a:r>
            <a:endParaRPr lang="en-US" sz="887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" y="1658386"/>
            <a:ext cx="9142718" cy="348475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8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781" y="1817476"/>
            <a:ext cx="4209585" cy="294732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8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045" y="1817476"/>
            <a:ext cx="4209586" cy="294732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8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2" descr="4 Colour Theorem: All The World&amp;#39;s Countries Can Be Coloured Using Only 4  Colours, So That No Two Adjacent Countries Share The Same Colour –  Brilliant Maps">
            <a:extLst>
              <a:ext uri="{FF2B5EF4-FFF2-40B4-BE49-F238E27FC236}">
                <a16:creationId xmlns:a16="http://schemas.microsoft.com/office/drawing/2014/main" id="{F46B0012-A6CA-C349-B121-D64CA7224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202" r="2655" b="1969"/>
          <a:stretch/>
        </p:blipFill>
        <p:spPr bwMode="auto">
          <a:xfrm>
            <a:off x="4742801" y="2332048"/>
            <a:ext cx="4106073" cy="19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application, email, Teams&#10;&#10;Description automatically generated">
            <a:extLst>
              <a:ext uri="{FF2B5EF4-FFF2-40B4-BE49-F238E27FC236}">
                <a16:creationId xmlns:a16="http://schemas.microsoft.com/office/drawing/2014/main" id="{B06A86D6-8E58-E179-7E66-502C7DC56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4" y="2153094"/>
            <a:ext cx="3729377" cy="22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6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5" y="542"/>
            <a:ext cx="9141432" cy="514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99">
              <a:defRPr/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5494" y="1025887"/>
            <a:ext cx="2053013" cy="2053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99">
              <a:defRPr/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ABFF647-3B76-554F-A032-631312C1BEF9}"/>
              </a:ext>
            </a:extLst>
          </p:cNvPr>
          <p:cNvSpPr txBox="1"/>
          <p:nvPr/>
        </p:nvSpPr>
        <p:spPr>
          <a:xfrm>
            <a:off x="3028959" y="403087"/>
            <a:ext cx="3086083" cy="613061"/>
          </a:xfrm>
          <a:prstGeom prst="rect">
            <a:avLst/>
          </a:prstGeom>
        </p:spPr>
        <p:txBody>
          <a:bodyPr vert="horz" wrap="square" lIns="0" tIns="6930" rIns="0" bIns="0" rtlCol="0">
            <a:spAutoFit/>
          </a:bodyPr>
          <a:lstStyle/>
          <a:p>
            <a:pPr marL="5776" algn="ctr" defTabSz="415779">
              <a:spcBef>
                <a:spcPts val="55"/>
              </a:spcBef>
              <a:defRPr/>
            </a:pPr>
            <a:r>
              <a:rPr lang="en-US" sz="1200" b="1" spc="5">
                <a:solidFill>
                  <a:srgbClr val="FFFFFF"/>
                </a:solidFill>
                <a:latin typeface="OpenSans-Semibold"/>
                <a:cs typeface="OpenSans-Semibold"/>
              </a:rPr>
              <a:t>SCAN, SAVE, REMIND &amp; REDEEM</a:t>
            </a:r>
          </a:p>
          <a:p>
            <a:pPr marL="5776" algn="ctr" defTabSz="415779">
              <a:spcBef>
                <a:spcPts val="55"/>
              </a:spcBef>
              <a:defRPr/>
            </a:pPr>
            <a:r>
              <a:rPr lang="en-US" sz="1200" b="1" spc="5">
                <a:solidFill>
                  <a:srgbClr val="FFFFFF"/>
                </a:solidFill>
                <a:latin typeface="OpenSans-Semibold"/>
                <a:cs typeface="OpenSans-Semibold"/>
              </a:rPr>
              <a:t>Key Performance Indicators</a:t>
            </a:r>
            <a:endParaRPr lang="en-US" sz="1200" b="1" spc="1">
              <a:solidFill>
                <a:srgbClr val="FFFFFF"/>
              </a:solidFill>
              <a:latin typeface="OpenSans-Semibold"/>
              <a:cs typeface="OpenSans-Semibold"/>
            </a:endParaRPr>
          </a:p>
          <a:p>
            <a:pPr defTabSz="415779">
              <a:spcBef>
                <a:spcPts val="5"/>
              </a:spcBef>
              <a:buClr>
                <a:srgbClr val="FFFFFF"/>
              </a:buClr>
              <a:defRPr/>
            </a:pPr>
            <a:endParaRPr lang="en-US" sz="145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268C2F-76F3-5644-86B2-F7ECF47BE703}"/>
              </a:ext>
            </a:extLst>
          </p:cNvPr>
          <p:cNvSpPr/>
          <p:nvPr/>
        </p:nvSpPr>
        <p:spPr>
          <a:xfrm>
            <a:off x="3506062" y="3003051"/>
            <a:ext cx="2452901" cy="14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43" defTabSz="415779">
              <a:defRPr/>
            </a:pPr>
            <a:r>
              <a:rPr lang="en-US" sz="819" b="1" spc="5">
                <a:solidFill>
                  <a:srgbClr val="FFFFFF"/>
                </a:solidFill>
                <a:latin typeface="OpenSans-Semibold"/>
                <a:cs typeface="OpenSans-Semibold"/>
              </a:rPr>
              <a:t>Consideration:</a:t>
            </a:r>
            <a:endParaRPr lang="en-US" sz="819">
              <a:solidFill>
                <a:prstClr val="black"/>
              </a:solidFill>
              <a:latin typeface="OpenSans-Semibold"/>
              <a:cs typeface="OpenSans-Semibold"/>
            </a:endParaRPr>
          </a:p>
          <a:p>
            <a:pPr marL="110297" indent="-85755" defTabSz="415779">
              <a:spcBef>
                <a:spcPts val="584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Offer pending </a:t>
            </a:r>
          </a:p>
          <a:p>
            <a:pPr marL="110297" indent="-85755" defTabSz="415779">
              <a:spcBef>
                <a:spcPts val="584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Offer declined </a:t>
            </a:r>
          </a:p>
          <a:p>
            <a:pPr marL="110297" indent="-85755" defTabSz="415779">
              <a:spcBef>
                <a:spcPts val="584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Offer deleted </a:t>
            </a:r>
          </a:p>
          <a:p>
            <a:pPr marL="110297" indent="-85755" defTabSz="415779">
              <a:spcBef>
                <a:spcPts val="584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Offer saved to</a:t>
            </a:r>
            <a:r>
              <a:rPr lang="en-US" sz="819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wallet</a:t>
            </a:r>
            <a:endParaRPr lang="en-US" sz="819">
              <a:solidFill>
                <a:prstClr val="black"/>
              </a:solidFill>
              <a:latin typeface="Open Sans"/>
              <a:cs typeface="Open Sans"/>
            </a:endParaRPr>
          </a:p>
          <a:p>
            <a:pPr marL="110297" indent="-85755" defTabSz="415779">
              <a:spcBef>
                <a:spcPts val="587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Offer expired in</a:t>
            </a:r>
            <a:r>
              <a:rPr lang="en-US" sz="819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wallet</a:t>
            </a:r>
            <a:endParaRPr lang="en-US" sz="819">
              <a:solidFill>
                <a:prstClr val="black"/>
              </a:solidFill>
              <a:latin typeface="Open Sans"/>
              <a:cs typeface="Open Sans"/>
            </a:endParaRPr>
          </a:p>
          <a:p>
            <a:pPr marL="110297" indent="-85755" defTabSz="415779">
              <a:spcBef>
                <a:spcPts val="584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Time of </a:t>
            </a:r>
            <a:r>
              <a:rPr lang="en-US" sz="819" spc="7">
                <a:solidFill>
                  <a:srgbClr val="FFFFFF"/>
                </a:solidFill>
                <a:latin typeface="Open Sans"/>
                <a:cs typeface="Open Sans"/>
              </a:rPr>
              <a:t>day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consumer interacted with</a:t>
            </a:r>
            <a:r>
              <a:rPr lang="en-US" sz="819" spc="-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offer</a:t>
            </a:r>
            <a:endParaRPr lang="en-US" sz="819">
              <a:solidFill>
                <a:prstClr val="black"/>
              </a:solidFill>
              <a:latin typeface="Open Sans"/>
              <a:cs typeface="Open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5D82C-E581-D94F-AE44-88448FB4BE27}"/>
              </a:ext>
            </a:extLst>
          </p:cNvPr>
          <p:cNvSpPr/>
          <p:nvPr/>
        </p:nvSpPr>
        <p:spPr>
          <a:xfrm>
            <a:off x="6448358" y="3003051"/>
            <a:ext cx="2162738" cy="123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43" defTabSz="415779">
              <a:defRPr/>
            </a:pPr>
            <a:r>
              <a:rPr lang="en-US" sz="819" b="1" spc="1">
                <a:solidFill>
                  <a:srgbClr val="FFFFFF"/>
                </a:solidFill>
                <a:latin typeface="OpenSans-Semibold"/>
                <a:cs typeface="OpenSans-Semibold"/>
              </a:rPr>
              <a:t>Action:</a:t>
            </a:r>
            <a:endParaRPr lang="en-US" sz="819">
              <a:solidFill>
                <a:prstClr val="black"/>
              </a:solidFill>
              <a:latin typeface="OpenSans-Semibold"/>
              <a:cs typeface="OpenSans-Semibold"/>
            </a:endParaRPr>
          </a:p>
          <a:p>
            <a:pPr marL="110297" indent="-85755" defTabSz="415779">
              <a:spcBef>
                <a:spcPts val="584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Click to</a:t>
            </a:r>
            <a:r>
              <a:rPr lang="en-US" sz="819" spc="-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redeem</a:t>
            </a:r>
            <a:endParaRPr lang="en-US" sz="819">
              <a:solidFill>
                <a:prstClr val="black"/>
              </a:solidFill>
              <a:latin typeface="Open Sans"/>
              <a:cs typeface="Open Sans"/>
            </a:endParaRPr>
          </a:p>
          <a:p>
            <a:pPr marL="110297" indent="-85755" defTabSz="415779">
              <a:spcBef>
                <a:spcPts val="587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Sales</a:t>
            </a:r>
            <a:r>
              <a:rPr lang="en-US" sz="81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(online/in-store)</a:t>
            </a:r>
            <a:endParaRPr lang="en-US" sz="819">
              <a:solidFill>
                <a:prstClr val="black"/>
              </a:solidFill>
              <a:latin typeface="Open Sans"/>
              <a:cs typeface="Open Sans"/>
            </a:endParaRPr>
          </a:p>
          <a:p>
            <a:pPr marL="110297" indent="-85755" defTabSz="415779">
              <a:spcBef>
                <a:spcPts val="584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Purchase intent</a:t>
            </a:r>
            <a:r>
              <a:rPr lang="en-US" sz="819" spc="-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19" spc="1">
                <a:solidFill>
                  <a:srgbClr val="FFFFFF"/>
                </a:solidFill>
                <a:latin typeface="Open Sans"/>
                <a:cs typeface="Open Sans"/>
              </a:rPr>
              <a:t>lift</a:t>
            </a:r>
          </a:p>
          <a:p>
            <a:pPr marL="24542" defTabSz="415779">
              <a:spcBef>
                <a:spcPts val="584"/>
              </a:spcBef>
              <a:tabLst>
                <a:tab pos="110586" algn="l"/>
              </a:tabLst>
              <a:defRPr/>
            </a:pPr>
            <a:endParaRPr lang="en-US" sz="819" spc="1">
              <a:solidFill>
                <a:srgbClr val="FFFFFF"/>
              </a:solidFill>
              <a:latin typeface="Open Sans"/>
              <a:cs typeface="Open Sans"/>
            </a:endParaRPr>
          </a:p>
          <a:p>
            <a:pPr marL="24543" defTabSz="415779">
              <a:spcBef>
                <a:spcPts val="584"/>
              </a:spcBef>
              <a:tabLst>
                <a:tab pos="110586" algn="l"/>
              </a:tabLst>
              <a:defRPr/>
            </a:pPr>
            <a:r>
              <a:rPr lang="en-US" sz="819" spc="1">
                <a:solidFill>
                  <a:srgbClr val="FFFFFF"/>
                </a:solidFill>
                <a:latin typeface="Open Sans"/>
                <a:cs typeface="Open Sans"/>
              </a:rPr>
              <a:t>(In addition to any 3</a:t>
            </a:r>
            <a:r>
              <a:rPr lang="en-US" sz="819" spc="1" baseline="30000">
                <a:solidFill>
                  <a:srgbClr val="FFFFFF"/>
                </a:solidFill>
                <a:latin typeface="Open Sans"/>
                <a:cs typeface="Open Sans"/>
              </a:rPr>
              <a:t>rd</a:t>
            </a:r>
            <a:r>
              <a:rPr lang="en-US" sz="819" spc="1">
                <a:solidFill>
                  <a:srgbClr val="FFFFFF"/>
                </a:solidFill>
                <a:latin typeface="Open Sans"/>
                <a:cs typeface="Open Sans"/>
              </a:rPr>
              <a:t> party data sets)</a:t>
            </a:r>
            <a:endParaRPr lang="en-US" sz="819">
              <a:solidFill>
                <a:prstClr val="black"/>
              </a:solidFill>
              <a:latin typeface="Open Sans"/>
              <a:cs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736FB9-650A-434A-A665-949C17351083}"/>
              </a:ext>
            </a:extLst>
          </p:cNvPr>
          <p:cNvSpPr/>
          <p:nvPr/>
        </p:nvSpPr>
        <p:spPr>
          <a:xfrm>
            <a:off x="851133" y="3003051"/>
            <a:ext cx="2162740" cy="14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43" defTabSz="415779">
              <a:spcBef>
                <a:spcPts val="1249"/>
              </a:spcBef>
              <a:defRPr/>
            </a:pPr>
            <a:r>
              <a:rPr lang="en-US" sz="819" b="1" spc="5">
                <a:solidFill>
                  <a:srgbClr val="FFFFFF"/>
                </a:solidFill>
                <a:latin typeface="OpenSans-Semibold"/>
                <a:cs typeface="OpenSans-Semibold"/>
              </a:rPr>
              <a:t>Awareness:</a:t>
            </a:r>
            <a:endParaRPr lang="en-US" sz="819">
              <a:solidFill>
                <a:prstClr val="black"/>
              </a:solidFill>
              <a:latin typeface="OpenSans-Semibold"/>
              <a:cs typeface="OpenSans-Semibold"/>
            </a:endParaRPr>
          </a:p>
          <a:p>
            <a:pPr marL="110297" indent="-85755" defTabSz="415779">
              <a:spcBef>
                <a:spcPts val="587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Impressions</a:t>
            </a:r>
            <a:r>
              <a:rPr lang="en-US" sz="81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Delivered</a:t>
            </a:r>
            <a:endParaRPr lang="en-US" sz="819">
              <a:solidFill>
                <a:prstClr val="black"/>
              </a:solidFill>
              <a:latin typeface="Open Sans"/>
              <a:cs typeface="Open Sans"/>
            </a:endParaRPr>
          </a:p>
          <a:p>
            <a:pPr marL="110297" indent="-85755" defTabSz="415779">
              <a:spcBef>
                <a:spcPts val="584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Unique</a:t>
            </a:r>
            <a:r>
              <a:rPr lang="en-US" sz="81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users</a:t>
            </a:r>
            <a:endParaRPr lang="en-US" sz="819">
              <a:solidFill>
                <a:prstClr val="black"/>
              </a:solidFill>
              <a:latin typeface="Open Sans"/>
              <a:cs typeface="Open Sans"/>
            </a:endParaRPr>
          </a:p>
          <a:p>
            <a:pPr marL="110297" indent="-85755" defTabSz="415779">
              <a:spcBef>
                <a:spcPts val="587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7">
                <a:solidFill>
                  <a:srgbClr val="FFFFFF"/>
                </a:solidFill>
                <a:latin typeface="Open Sans"/>
                <a:cs typeface="Open Sans"/>
              </a:rPr>
              <a:t>Demographic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data: age, gender,</a:t>
            </a:r>
            <a:r>
              <a:rPr lang="en-US" sz="819" spc="-9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location</a:t>
            </a:r>
            <a:endParaRPr lang="en-US" sz="819">
              <a:solidFill>
                <a:prstClr val="black"/>
              </a:solidFill>
              <a:latin typeface="Open Sans"/>
              <a:cs typeface="Open Sans"/>
            </a:endParaRPr>
          </a:p>
          <a:p>
            <a:pPr marL="110297" indent="-85755" defTabSz="415779">
              <a:spcBef>
                <a:spcPts val="584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Device Platform</a:t>
            </a:r>
            <a:r>
              <a:rPr lang="en-US" sz="819" spc="-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(iOS/Android) and Device IDs</a:t>
            </a:r>
            <a:endParaRPr lang="en-US" sz="819">
              <a:solidFill>
                <a:prstClr val="black"/>
              </a:solidFill>
              <a:latin typeface="Open Sans"/>
              <a:cs typeface="Open Sans"/>
            </a:endParaRPr>
          </a:p>
          <a:p>
            <a:pPr marL="110297" indent="-85755" defTabSz="415779">
              <a:spcBef>
                <a:spcPts val="587"/>
              </a:spcBef>
              <a:buFontTx/>
              <a:buChar char="•"/>
              <a:tabLst>
                <a:tab pos="110586" algn="l"/>
              </a:tabLst>
              <a:defRPr/>
            </a:pPr>
            <a:r>
              <a:rPr lang="en-US" sz="819" spc="7">
                <a:solidFill>
                  <a:srgbClr val="FFFFFF"/>
                </a:solidFill>
                <a:latin typeface="Open Sans"/>
                <a:cs typeface="Open Sans"/>
              </a:rPr>
              <a:t>Media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consumption</a:t>
            </a:r>
            <a:r>
              <a:rPr lang="en-US" sz="819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819" spc="5">
                <a:solidFill>
                  <a:srgbClr val="FFFFFF"/>
                </a:solidFill>
                <a:latin typeface="Open Sans"/>
                <a:cs typeface="Open Sans"/>
              </a:rPr>
              <a:t>behavior</a:t>
            </a:r>
            <a:endParaRPr lang="en-US" sz="81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F5E9D89-360B-1C42-8E45-5938DDBABE60}"/>
              </a:ext>
            </a:extLst>
          </p:cNvPr>
          <p:cNvSpPr/>
          <p:nvPr/>
        </p:nvSpPr>
        <p:spPr>
          <a:xfrm>
            <a:off x="719451" y="1044407"/>
            <a:ext cx="2053013" cy="2053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99">
              <a:defRPr/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73BF13A-1EB2-B34E-9CEE-EB73337A87EC}"/>
              </a:ext>
            </a:extLst>
          </p:cNvPr>
          <p:cNvSpPr/>
          <p:nvPr/>
        </p:nvSpPr>
        <p:spPr>
          <a:xfrm>
            <a:off x="6206899" y="1044406"/>
            <a:ext cx="2053013" cy="2053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99">
              <a:defRPr/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9F401-B10D-6543-B325-0D0DEF88B9F6}"/>
              </a:ext>
            </a:extLst>
          </p:cNvPr>
          <p:cNvSpPr txBox="1"/>
          <p:nvPr/>
        </p:nvSpPr>
        <p:spPr>
          <a:xfrm>
            <a:off x="4490190" y="4891375"/>
            <a:ext cx="4571679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76" algn="r" defTabSz="415779">
              <a:spcBef>
                <a:spcPts val="55"/>
              </a:spcBef>
              <a:defRPr/>
            </a:pPr>
            <a:r>
              <a:rPr lang="en-US" sz="825" i="1" spc="1">
                <a:solidFill>
                  <a:srgbClr val="FFFFFF"/>
                </a:solidFill>
                <a:latin typeface="OpenSans-Semibold"/>
                <a:cs typeface="OpenSans-Semibold"/>
              </a:rPr>
              <a:t>Our platform is GDPR, CCPA &amp; IAB Compliant</a:t>
            </a:r>
            <a:endParaRPr lang="en-US" sz="825" i="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003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9149" y="521342"/>
            <a:ext cx="2045704" cy="604947"/>
          </a:xfrm>
          <a:prstGeom prst="rect">
            <a:avLst/>
          </a:prstGeom>
        </p:spPr>
        <p:txBody>
          <a:bodyPr vert="horz" wrap="square" lIns="0" tIns="6641" rIns="0" bIns="0" rtlCol="0" anchor="ctr">
            <a:spAutoFit/>
          </a:bodyPr>
          <a:lstStyle/>
          <a:p>
            <a:pPr marL="5776" algn="ctr">
              <a:spcBef>
                <a:spcPts val="52"/>
              </a:spcBef>
            </a:pPr>
            <a:r>
              <a:rPr spc="2" dirty="0"/>
              <a:t>CONTACT</a:t>
            </a:r>
            <a:r>
              <a:rPr spc="-31" dirty="0"/>
              <a:t> </a:t>
            </a:r>
            <a:r>
              <a:rPr spc="2" dirty="0"/>
              <a:t>INFORMATION</a:t>
            </a:r>
            <a:br>
              <a:rPr lang="en-US" spc="2" dirty="0"/>
            </a:br>
            <a:br>
              <a:rPr lang="en-US" spc="2" dirty="0"/>
            </a:br>
            <a:r>
              <a:rPr lang="en-US" spc="2" dirty="0"/>
              <a:t>ECM MEDIA LLC</a:t>
            </a:r>
            <a:endParaRPr spc="2" dirty="0"/>
          </a:p>
        </p:txBody>
      </p:sp>
      <p:sp>
        <p:nvSpPr>
          <p:cNvPr id="4" name="object 4"/>
          <p:cNvSpPr txBox="1"/>
          <p:nvPr/>
        </p:nvSpPr>
        <p:spPr>
          <a:xfrm>
            <a:off x="3674695" y="2094730"/>
            <a:ext cx="1920158" cy="477020"/>
          </a:xfrm>
          <a:prstGeom prst="rect">
            <a:avLst/>
          </a:prstGeom>
        </p:spPr>
        <p:txBody>
          <a:bodyPr vert="horz" wrap="square" lIns="0" tIns="27145" rIns="0" bIns="0" rtlCol="0" anchor="t">
            <a:spAutoFit/>
          </a:bodyPr>
          <a:lstStyle/>
          <a:p>
            <a:pPr marL="5776" algn="ctr" defTabSz="415850">
              <a:spcBef>
                <a:spcPts val="214"/>
              </a:spcBef>
              <a:defRPr/>
            </a:pPr>
            <a:r>
              <a:rPr lang="en-US" sz="910" dirty="0">
                <a:solidFill>
                  <a:srgbClr val="FFFFFF"/>
                </a:solidFill>
                <a:latin typeface="Open Sans"/>
                <a:cs typeface="Open Sans"/>
              </a:rPr>
              <a:t>Mathew O’Brien</a:t>
            </a:r>
            <a:endParaRPr sz="910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marL="5776" marR="2311" algn="ctr">
              <a:lnSpc>
                <a:spcPct val="113500"/>
              </a:lnSpc>
              <a:defRPr/>
            </a:pPr>
            <a:r>
              <a:rPr lang="en-US" sz="910" dirty="0">
                <a:solidFill>
                  <a:srgbClr val="FFFFFF"/>
                </a:solidFill>
                <a:latin typeface="Open Sans"/>
                <a:cs typeface="Open Sans"/>
              </a:rPr>
              <a:t>mathew.obrien@ecmmediallc.com</a:t>
            </a:r>
            <a:endParaRPr lang="en-US" sz="91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 marL="5776" marR="2311" algn="ctr">
              <a:lnSpc>
                <a:spcPct val="113500"/>
              </a:lnSpc>
              <a:defRPr/>
            </a:pPr>
            <a:r>
              <a:rPr lang="en-US" sz="910" dirty="0">
                <a:solidFill>
                  <a:srgbClr val="FFFFFF"/>
                </a:solidFill>
                <a:latin typeface="Open Sans"/>
                <a:cs typeface="Open Sans"/>
              </a:rPr>
              <a:t>262-308-9442</a:t>
            </a:r>
            <a:endParaRPr sz="910" dirty="0">
              <a:solidFill>
                <a:prstClr val="black"/>
              </a:solidFill>
              <a:latin typeface="Open Sans"/>
              <a:cs typeface="Open Sans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540816-1F3F-01E5-F0BE-66EAC8627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15" y="3540191"/>
            <a:ext cx="3243770" cy="76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599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</TotalTime>
  <Words>733</Words>
  <Application>Microsoft Office PowerPoint</Application>
  <PresentationFormat>On-screen Show (16:9)</PresentationFormat>
  <Paragraphs>88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Arial,Sans-Serif</vt:lpstr>
      <vt:lpstr>Avenir Next Demi Bold</vt:lpstr>
      <vt:lpstr>Calibri</vt:lpstr>
      <vt:lpstr>Calibri Light</vt:lpstr>
      <vt:lpstr>Open Sans</vt:lpstr>
      <vt:lpstr>OpenSans-Light</vt:lpstr>
      <vt:lpstr>OpenSans-Semibold</vt:lpstr>
      <vt:lpstr>Slack-Lato</vt:lpstr>
      <vt:lpstr>Times New Roman</vt:lpstr>
      <vt:lpstr>Custom Design</vt:lpstr>
      <vt:lpstr>Office Theme</vt:lpstr>
      <vt:lpstr>2_Office Theme</vt:lpstr>
      <vt:lpstr>1_Office Theme</vt:lpstr>
      <vt:lpstr>2_Office Theme</vt:lpstr>
      <vt:lpstr>PowerPoint Presentation</vt:lpstr>
      <vt:lpstr>PowerPoint Presentation</vt:lpstr>
      <vt:lpstr>PowerPoint Presentation</vt:lpstr>
      <vt:lpstr>DraftKings: Supercharge Ad Campaigns with a Customer-Centric Approach that Boosts Engagement and ROI Users can point their cell phone cameras at the SQR Code™️ and are redirected to the native app store where they can immediately download the app. DraftKings can optimize campaigns by embedding a performance-based code and include a specific call to action. The SQR Codes™️ serve as an opportunity to drive awareness, engagement and drive traffic to the application.</vt:lpstr>
      <vt:lpstr>DraftKings: Create a Unique Interactive Experience that Incentivizes Users to Keep Playing Users can point their cell phone cameras at the SQR Codes™️ across the ad campaign and based on whether they already have the DraftKings app downloaded onto their device, users can be taken to landing pages promoting a variety of incentives for new and existing users. DraftKings can motivate additional downloads and retain current players with this DTC approach. </vt:lpstr>
      <vt:lpstr>PowerPoint Presentation</vt:lpstr>
      <vt:lpstr>PowerPoint Presentation</vt:lpstr>
      <vt:lpstr>CONTACT INFORMATION  ECM MEDIA LLC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AMCN Agility + ACTV8me Partnership Overview for Kraft v.2[3]  -  Read-Only</dc:title>
  <dc:creator>Mathew O'Brien</dc:creator>
  <cp:lastModifiedBy>Mathew O'Brien</cp:lastModifiedBy>
  <cp:revision>11</cp:revision>
  <dcterms:created xsi:type="dcterms:W3CDTF">2020-06-30T21:15:08Z</dcterms:created>
  <dcterms:modified xsi:type="dcterms:W3CDTF">2023-03-29T16:02:00Z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2020-06-30T00:00:00Z</vt:filetime>
  </property>
</Properties>
</file>